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notesMasterIdLst>
    <p:notesMasterId r:id="rId31"/>
  </p:notesMasterIdLst>
  <p:handoutMasterIdLst>
    <p:handoutMasterId r:id="rId32"/>
  </p:handoutMasterIdLst>
  <p:sldIdLst>
    <p:sldId id="257" r:id="rId2"/>
    <p:sldId id="348" r:id="rId3"/>
    <p:sldId id="284" r:id="rId4"/>
    <p:sldId id="347" r:id="rId5"/>
    <p:sldId id="320" r:id="rId6"/>
    <p:sldId id="346" r:id="rId7"/>
    <p:sldId id="349" r:id="rId8"/>
    <p:sldId id="321" r:id="rId9"/>
    <p:sldId id="355" r:id="rId10"/>
    <p:sldId id="290" r:id="rId11"/>
    <p:sldId id="322" r:id="rId12"/>
    <p:sldId id="353" r:id="rId13"/>
    <p:sldId id="359" r:id="rId14"/>
    <p:sldId id="368" r:id="rId15"/>
    <p:sldId id="296" r:id="rId16"/>
    <p:sldId id="358" r:id="rId17"/>
    <p:sldId id="297" r:id="rId18"/>
    <p:sldId id="298" r:id="rId19"/>
    <p:sldId id="325" r:id="rId20"/>
    <p:sldId id="326" r:id="rId21"/>
    <p:sldId id="327" r:id="rId22"/>
    <p:sldId id="328" r:id="rId23"/>
    <p:sldId id="369" r:id="rId24"/>
    <p:sldId id="339" r:id="rId25"/>
    <p:sldId id="351" r:id="rId26"/>
    <p:sldId id="309" r:id="rId27"/>
    <p:sldId id="379" r:id="rId28"/>
    <p:sldId id="380" r:id="rId29"/>
    <p:sldId id="272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 Wier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prnPr prnWhat="handouts6" clrMode="bw" hiddenSlides="1" frameSlides="1"/>
  <p:clrMru>
    <a:srgbClr val="FFFFFF"/>
    <a:srgbClr val="FF6600"/>
    <a:srgbClr val="DDDDDD"/>
    <a:srgbClr val="F24008"/>
    <a:srgbClr val="DC9A24"/>
    <a:srgbClr val="777777"/>
    <a:srgbClr val="080808"/>
    <a:srgbClr val="292929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45" autoAdjust="0"/>
    <p:restoredTop sz="98363" autoAdjust="0"/>
  </p:normalViewPr>
  <p:slideViewPr>
    <p:cSldViewPr snapToGrid="0">
      <p:cViewPr varScale="1">
        <p:scale>
          <a:sx n="72" d="100"/>
          <a:sy n="72" d="100"/>
        </p:scale>
        <p:origin x="-102" y="-228"/>
      </p:cViewPr>
      <p:guideLst>
        <p:guide orient="horz" pos="891"/>
        <p:guide orient="horz" pos="358"/>
        <p:guide orient="horz" pos="3140"/>
        <p:guide orient="horz" pos="1194"/>
        <p:guide orient="horz" pos="1289"/>
        <p:guide pos="2880"/>
        <p:guide pos="453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12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688F4-15C0-4301-871F-4B2BFD2180AF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E8CE5A-38CC-4D30-9D17-3EFA722E31F7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High Productivity for HPC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8617E3-AA7E-4F3A-A531-A69B148AC9C3}" type="parTrans" cxnId="{3F79D180-5F33-456A-AA92-8137DA7B4575}">
      <dgm:prSet/>
      <dgm:spPr/>
      <dgm:t>
        <a:bodyPr/>
        <a:lstStyle/>
        <a:p>
          <a:endParaRPr lang="en-US"/>
        </a:p>
      </dgm:t>
    </dgm:pt>
    <dgm:pt modelId="{61FA0352-67CB-4636-9A6C-5EB2B0DB8F13}" type="sibTrans" cxnId="{3F79D180-5F33-456A-AA92-8137DA7B4575}">
      <dgm:prSet/>
      <dgm:spPr/>
      <dgm:t>
        <a:bodyPr/>
        <a:lstStyle/>
        <a:p>
          <a:endParaRPr lang="en-US"/>
        </a:p>
      </dgm:t>
    </dgm:pt>
    <dgm:pt modelId="{4737DC7A-5BF3-4FAA-850D-7EC40BDE0F7C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Overview Windows HPC Server 2008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B62C3E-5D49-497F-8401-BD8E8E0BD708}" type="parTrans" cxnId="{A3DA780C-3746-4BBF-9816-06DC7DAD9FDD}">
      <dgm:prSet/>
      <dgm:spPr/>
      <dgm:t>
        <a:bodyPr/>
        <a:lstStyle/>
        <a:p>
          <a:endParaRPr lang="en-US"/>
        </a:p>
      </dgm:t>
    </dgm:pt>
    <dgm:pt modelId="{ACF31261-61E0-45E0-BBDF-68E4D2E7E466}" type="sibTrans" cxnId="{A3DA780C-3746-4BBF-9816-06DC7DAD9FDD}">
      <dgm:prSet/>
      <dgm:spPr/>
      <dgm:t>
        <a:bodyPr/>
        <a:lstStyle/>
        <a:p>
          <a:endParaRPr lang="en-US"/>
        </a:p>
      </dgm:t>
    </dgm:pt>
    <dgm:pt modelId="{016AD213-1ECF-4107-87AE-AD38D70F4BBB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Partnerships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09AEC-3910-4A3F-B72C-188388C0C054}" type="parTrans" cxnId="{0A0ED171-08F3-447E-A38D-987CFB11ECDA}">
      <dgm:prSet/>
      <dgm:spPr/>
      <dgm:t>
        <a:bodyPr/>
        <a:lstStyle/>
        <a:p>
          <a:endParaRPr lang="en-US"/>
        </a:p>
      </dgm:t>
    </dgm:pt>
    <dgm:pt modelId="{AA9F6D89-F844-4E1D-8F6F-5D3AAEFDAC3E}" type="sibTrans" cxnId="{0A0ED171-08F3-447E-A38D-987CFB11ECDA}">
      <dgm:prSet/>
      <dgm:spPr/>
      <dgm:t>
        <a:bodyPr/>
        <a:lstStyle/>
        <a:p>
          <a:endParaRPr lang="en-US"/>
        </a:p>
      </dgm:t>
    </dgm:pt>
    <dgm:pt modelId="{51FC9188-F5A3-4DFC-B657-F15C255E2BDC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Discussion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803CF-1B6D-4E22-B8D0-3B3ADCF84B0C}" type="parTrans" cxnId="{09A72616-445C-48A8-B539-B9D17872CD5E}">
      <dgm:prSet/>
      <dgm:spPr/>
      <dgm:t>
        <a:bodyPr/>
        <a:lstStyle/>
        <a:p>
          <a:endParaRPr lang="en-US"/>
        </a:p>
      </dgm:t>
    </dgm:pt>
    <dgm:pt modelId="{137E2B77-232D-4993-828D-050F84CCDC46}" type="sibTrans" cxnId="{09A72616-445C-48A8-B539-B9D17872CD5E}">
      <dgm:prSet/>
      <dgm:spPr/>
      <dgm:t>
        <a:bodyPr/>
        <a:lstStyle/>
        <a:p>
          <a:endParaRPr lang="en-US"/>
        </a:p>
      </dgm:t>
    </dgm:pt>
    <dgm:pt modelId="{573E3FEA-E173-4BEF-A2DA-FA1B9AB3E246}" type="pres">
      <dgm:prSet presAssocID="{774688F4-15C0-4301-871F-4B2BFD2180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653957-C00D-4090-8A62-9F237A1C644B}" type="pres">
      <dgm:prSet presAssocID="{8FE8CE5A-38CC-4D30-9D17-3EFA722E31F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1ACA3-1BA4-4F7A-A944-517AA6881BFF}" type="pres">
      <dgm:prSet presAssocID="{61FA0352-67CB-4636-9A6C-5EB2B0DB8F13}" presName="spacer" presStyleCnt="0"/>
      <dgm:spPr/>
      <dgm:t>
        <a:bodyPr/>
        <a:lstStyle/>
        <a:p>
          <a:endParaRPr lang="en-US"/>
        </a:p>
      </dgm:t>
    </dgm:pt>
    <dgm:pt modelId="{935A7767-BF3B-4D5B-8E74-D2CBD8B8E753}" type="pres">
      <dgm:prSet presAssocID="{4737DC7A-5BF3-4FAA-850D-7EC40BDE0F7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1CB83-81B7-475D-B43E-F7E94D98D158}" type="pres">
      <dgm:prSet presAssocID="{ACF31261-61E0-45E0-BBDF-68E4D2E7E466}" presName="spacer" presStyleCnt="0"/>
      <dgm:spPr/>
      <dgm:t>
        <a:bodyPr/>
        <a:lstStyle/>
        <a:p>
          <a:endParaRPr lang="en-US"/>
        </a:p>
      </dgm:t>
    </dgm:pt>
    <dgm:pt modelId="{219A88A9-C495-4688-8FAE-931512AFAEF9}" type="pres">
      <dgm:prSet presAssocID="{016AD213-1ECF-4107-87AE-AD38D70F4BB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0D512-E30F-45F8-AF85-9ACAEFA991F1}" type="pres">
      <dgm:prSet presAssocID="{AA9F6D89-F844-4E1D-8F6F-5D3AAEFDAC3E}" presName="spacer" presStyleCnt="0"/>
      <dgm:spPr/>
      <dgm:t>
        <a:bodyPr/>
        <a:lstStyle/>
        <a:p>
          <a:endParaRPr lang="en-US"/>
        </a:p>
      </dgm:t>
    </dgm:pt>
    <dgm:pt modelId="{ACBA53BC-D716-43B5-B183-94324AA25600}" type="pres">
      <dgm:prSet presAssocID="{51FC9188-F5A3-4DFC-B657-F15C255E2BD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01E88B-A98F-460C-9006-EEB16E2D9C97}" type="presOf" srcId="{774688F4-15C0-4301-871F-4B2BFD2180AF}" destId="{573E3FEA-E173-4BEF-A2DA-FA1B9AB3E246}" srcOrd="0" destOrd="0" presId="urn:microsoft.com/office/officeart/2005/8/layout/vList2"/>
    <dgm:cxn modelId="{DAD59800-4D00-4B12-BA4E-AB2F65E87872}" type="presOf" srcId="{4737DC7A-5BF3-4FAA-850D-7EC40BDE0F7C}" destId="{935A7767-BF3B-4D5B-8E74-D2CBD8B8E753}" srcOrd="0" destOrd="0" presId="urn:microsoft.com/office/officeart/2005/8/layout/vList2"/>
    <dgm:cxn modelId="{D7517470-53BB-4472-B16A-37A700411462}" type="presOf" srcId="{016AD213-1ECF-4107-87AE-AD38D70F4BBB}" destId="{219A88A9-C495-4688-8FAE-931512AFAEF9}" srcOrd="0" destOrd="0" presId="urn:microsoft.com/office/officeart/2005/8/layout/vList2"/>
    <dgm:cxn modelId="{3F79D180-5F33-456A-AA92-8137DA7B4575}" srcId="{774688F4-15C0-4301-871F-4B2BFD2180AF}" destId="{8FE8CE5A-38CC-4D30-9D17-3EFA722E31F7}" srcOrd="0" destOrd="0" parTransId="{158617E3-AA7E-4F3A-A531-A69B148AC9C3}" sibTransId="{61FA0352-67CB-4636-9A6C-5EB2B0DB8F13}"/>
    <dgm:cxn modelId="{0A0ED171-08F3-447E-A38D-987CFB11ECDA}" srcId="{774688F4-15C0-4301-871F-4B2BFD2180AF}" destId="{016AD213-1ECF-4107-87AE-AD38D70F4BBB}" srcOrd="2" destOrd="0" parTransId="{EB809AEC-3910-4A3F-B72C-188388C0C054}" sibTransId="{AA9F6D89-F844-4E1D-8F6F-5D3AAEFDAC3E}"/>
    <dgm:cxn modelId="{29F1D0E4-10FD-42BF-BFE6-60C4E70BE631}" type="presOf" srcId="{51FC9188-F5A3-4DFC-B657-F15C255E2BDC}" destId="{ACBA53BC-D716-43B5-B183-94324AA25600}" srcOrd="0" destOrd="0" presId="urn:microsoft.com/office/officeart/2005/8/layout/vList2"/>
    <dgm:cxn modelId="{A3DA780C-3746-4BBF-9816-06DC7DAD9FDD}" srcId="{774688F4-15C0-4301-871F-4B2BFD2180AF}" destId="{4737DC7A-5BF3-4FAA-850D-7EC40BDE0F7C}" srcOrd="1" destOrd="0" parTransId="{46B62C3E-5D49-497F-8401-BD8E8E0BD708}" sibTransId="{ACF31261-61E0-45E0-BBDF-68E4D2E7E466}"/>
    <dgm:cxn modelId="{FA0B3A22-1D74-4EC5-BA55-131FB15504FA}" type="presOf" srcId="{8FE8CE5A-38CC-4D30-9D17-3EFA722E31F7}" destId="{A6653957-C00D-4090-8A62-9F237A1C644B}" srcOrd="0" destOrd="0" presId="urn:microsoft.com/office/officeart/2005/8/layout/vList2"/>
    <dgm:cxn modelId="{09A72616-445C-48A8-B539-B9D17872CD5E}" srcId="{774688F4-15C0-4301-871F-4B2BFD2180AF}" destId="{51FC9188-F5A3-4DFC-B657-F15C255E2BDC}" srcOrd="3" destOrd="0" parTransId="{BA8803CF-1B6D-4E22-B8D0-3B3ADCF84B0C}" sibTransId="{137E2B77-232D-4993-828D-050F84CCDC46}"/>
    <dgm:cxn modelId="{8940470C-84AF-4507-B817-60D24F438CDB}" type="presParOf" srcId="{573E3FEA-E173-4BEF-A2DA-FA1B9AB3E246}" destId="{A6653957-C00D-4090-8A62-9F237A1C644B}" srcOrd="0" destOrd="0" presId="urn:microsoft.com/office/officeart/2005/8/layout/vList2"/>
    <dgm:cxn modelId="{4BD06861-C4A5-4BFB-BB73-F4D15A5B3D12}" type="presParOf" srcId="{573E3FEA-E173-4BEF-A2DA-FA1B9AB3E246}" destId="{CDF1ACA3-1BA4-4F7A-A944-517AA6881BFF}" srcOrd="1" destOrd="0" presId="urn:microsoft.com/office/officeart/2005/8/layout/vList2"/>
    <dgm:cxn modelId="{2B42D613-9CFB-46DE-ACD2-25F340314B79}" type="presParOf" srcId="{573E3FEA-E173-4BEF-A2DA-FA1B9AB3E246}" destId="{935A7767-BF3B-4D5B-8E74-D2CBD8B8E753}" srcOrd="2" destOrd="0" presId="urn:microsoft.com/office/officeart/2005/8/layout/vList2"/>
    <dgm:cxn modelId="{21AF8FCB-9B6E-4D05-9539-C6AA5FD8C50D}" type="presParOf" srcId="{573E3FEA-E173-4BEF-A2DA-FA1B9AB3E246}" destId="{4A31CB83-81B7-475D-B43E-F7E94D98D158}" srcOrd="3" destOrd="0" presId="urn:microsoft.com/office/officeart/2005/8/layout/vList2"/>
    <dgm:cxn modelId="{5109145C-179E-4A64-8BD0-DA7ECD412B4A}" type="presParOf" srcId="{573E3FEA-E173-4BEF-A2DA-FA1B9AB3E246}" destId="{219A88A9-C495-4688-8FAE-931512AFAEF9}" srcOrd="4" destOrd="0" presId="urn:microsoft.com/office/officeart/2005/8/layout/vList2"/>
    <dgm:cxn modelId="{31B70230-D7F9-4D93-948D-156029129F74}" type="presParOf" srcId="{573E3FEA-E173-4BEF-A2DA-FA1B9AB3E246}" destId="{8860D512-E30F-45F8-AF85-9ACAEFA991F1}" srcOrd="5" destOrd="0" presId="urn:microsoft.com/office/officeart/2005/8/layout/vList2"/>
    <dgm:cxn modelId="{633922BB-D100-4E9C-A99C-B496C8781E4E}" type="presParOf" srcId="{573E3FEA-E173-4BEF-A2DA-FA1B9AB3E246}" destId="{ACBA53BC-D716-43B5-B183-94324AA25600}" srcOrd="6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5949B4-46A4-48B0-929E-A38736FF0043}" type="doc">
      <dgm:prSet loTypeId="urn:microsoft.com/office/officeart/2005/8/layout/h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33D5F43-DFFF-4E52-A2A5-41C2823B6975}">
      <dgm:prSet custT="1"/>
      <dgm:spPr/>
      <dgm:t>
        <a:bodyPr/>
        <a:lstStyle/>
        <a:p>
          <a:pPr rtl="0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Windows Server 2008 HPC Edition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625B9E-768D-4A3A-BC58-94F45FCAC165}" type="parTrans" cxnId="{6D94DA1C-0F05-4200-8CCE-E0EACD73B8CF}">
      <dgm:prSet/>
      <dgm:spPr/>
      <dgm:t>
        <a:bodyPr/>
        <a:lstStyle/>
        <a:p>
          <a:endParaRPr lang="en-US"/>
        </a:p>
      </dgm:t>
    </dgm:pt>
    <dgm:pt modelId="{604B092F-600A-486F-8526-C8E4CD111168}" type="sibTrans" cxnId="{6D94DA1C-0F05-4200-8CCE-E0EACD73B8CF}">
      <dgm:prSet/>
      <dgm:spPr/>
      <dgm:t>
        <a:bodyPr/>
        <a:lstStyle/>
        <a:p>
          <a:endParaRPr lang="en-US"/>
        </a:p>
      </dgm:t>
    </dgm:pt>
    <dgm:pt modelId="{2E02E3A0-61E2-4E59-8ED9-88CCEEFF472E}">
      <dgm:prSet custT="1"/>
      <dgm:spPr/>
      <dgm:t>
        <a:bodyPr/>
        <a:lstStyle/>
        <a:p>
          <a:pPr rtl="0"/>
          <a:r>
            <a:rPr lang="en-US" sz="1600" dirty="0" smtClean="0"/>
            <a:t>Secure, </a:t>
          </a:r>
          <a:br>
            <a:rPr lang="en-US" sz="1600" dirty="0" smtClean="0"/>
          </a:br>
          <a:r>
            <a:rPr lang="en-US" sz="1600" dirty="0" smtClean="0"/>
            <a:t>Reliable, Tested</a:t>
          </a:r>
          <a:endParaRPr lang="en-US" sz="1600" dirty="0"/>
        </a:p>
      </dgm:t>
    </dgm:pt>
    <dgm:pt modelId="{6A43C901-FBD9-41EC-9A78-BFB47FFA58D9}" type="parTrans" cxnId="{8D76E60D-2552-40AB-875D-5726828EE115}">
      <dgm:prSet/>
      <dgm:spPr/>
      <dgm:t>
        <a:bodyPr/>
        <a:lstStyle/>
        <a:p>
          <a:endParaRPr lang="en-US"/>
        </a:p>
      </dgm:t>
    </dgm:pt>
    <dgm:pt modelId="{94E65913-63E5-4C4B-AD59-44EB5B3D6B7E}" type="sibTrans" cxnId="{8D76E60D-2552-40AB-875D-5726828EE115}">
      <dgm:prSet/>
      <dgm:spPr/>
      <dgm:t>
        <a:bodyPr/>
        <a:lstStyle/>
        <a:p>
          <a:endParaRPr lang="en-US"/>
        </a:p>
      </dgm:t>
    </dgm:pt>
    <dgm:pt modelId="{C33A49F5-AF25-46CA-8E14-9C898818D6C6}">
      <dgm:prSet custT="1"/>
      <dgm:spPr/>
      <dgm:t>
        <a:bodyPr/>
        <a:lstStyle/>
        <a:p>
          <a:pPr rtl="0"/>
          <a:r>
            <a:rPr lang="en-US" sz="1600" dirty="0" smtClean="0"/>
            <a:t>Support for high performance hardware (x64, high-speed interconnects)</a:t>
          </a:r>
          <a:endParaRPr lang="en-US" sz="1600" dirty="0"/>
        </a:p>
      </dgm:t>
    </dgm:pt>
    <dgm:pt modelId="{6F92CCFF-5B9F-47D2-8C7A-065AE8D5B53F}" type="parTrans" cxnId="{B657E267-3A8C-4850-B294-A36083099E2D}">
      <dgm:prSet/>
      <dgm:spPr/>
      <dgm:t>
        <a:bodyPr/>
        <a:lstStyle/>
        <a:p>
          <a:endParaRPr lang="en-US"/>
        </a:p>
      </dgm:t>
    </dgm:pt>
    <dgm:pt modelId="{31E51FED-7159-4DBC-A950-48E29303DAB0}" type="sibTrans" cxnId="{B657E267-3A8C-4850-B294-A36083099E2D}">
      <dgm:prSet/>
      <dgm:spPr/>
      <dgm:t>
        <a:bodyPr/>
        <a:lstStyle/>
        <a:p>
          <a:endParaRPr lang="en-US"/>
        </a:p>
      </dgm:t>
    </dgm:pt>
    <dgm:pt modelId="{643B17FC-738B-4E8E-ACC9-352B6FB2CFD8}">
      <dgm:prSet custT="1"/>
      <dgm:spPr/>
      <dgm:t>
        <a:bodyPr/>
        <a:lstStyle/>
        <a:p>
          <a:pPr rtl="0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Microsoft HPC Pack 2008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08902C-365C-4944-858A-A4CD0B36CF4C}" type="parTrans" cxnId="{E89F63CE-8601-4010-B9D1-5C634CDC1743}">
      <dgm:prSet/>
      <dgm:spPr/>
      <dgm:t>
        <a:bodyPr/>
        <a:lstStyle/>
        <a:p>
          <a:endParaRPr lang="en-US"/>
        </a:p>
      </dgm:t>
    </dgm:pt>
    <dgm:pt modelId="{13745513-284C-46C4-8584-7C5A5BFB2284}" type="sibTrans" cxnId="{E89F63CE-8601-4010-B9D1-5C634CDC1743}">
      <dgm:prSet/>
      <dgm:spPr/>
      <dgm:t>
        <a:bodyPr/>
        <a:lstStyle/>
        <a:p>
          <a:endParaRPr lang="en-US"/>
        </a:p>
      </dgm:t>
    </dgm:pt>
    <dgm:pt modelId="{C8D20DCD-4EB1-4A55-AEEB-A89714918907}">
      <dgm:prSet custT="1"/>
      <dgm:spPr/>
      <dgm:t>
        <a:bodyPr/>
        <a:lstStyle/>
        <a:p>
          <a:pPr rtl="0"/>
          <a:r>
            <a:rPr lang="en-US" sz="1600" dirty="0" smtClean="0"/>
            <a:t>Job Scheduler</a:t>
          </a:r>
          <a:endParaRPr lang="en-US" sz="1600" dirty="0"/>
        </a:p>
      </dgm:t>
    </dgm:pt>
    <dgm:pt modelId="{58470B82-55BC-4D2C-B86A-6740D12DB85A}" type="parTrans" cxnId="{FA9100CE-4190-4E9A-9D41-DBF71AACFDCF}">
      <dgm:prSet/>
      <dgm:spPr/>
      <dgm:t>
        <a:bodyPr/>
        <a:lstStyle/>
        <a:p>
          <a:endParaRPr lang="en-US"/>
        </a:p>
      </dgm:t>
    </dgm:pt>
    <dgm:pt modelId="{A2C15126-D6AC-4656-8597-2A1124842D3C}" type="sibTrans" cxnId="{FA9100CE-4190-4E9A-9D41-DBF71AACFDCF}">
      <dgm:prSet/>
      <dgm:spPr/>
      <dgm:t>
        <a:bodyPr/>
        <a:lstStyle/>
        <a:p>
          <a:endParaRPr lang="en-US"/>
        </a:p>
      </dgm:t>
    </dgm:pt>
    <dgm:pt modelId="{890407EB-CE7A-405E-8CCA-D7BB27D274E5}">
      <dgm:prSet custT="1"/>
      <dgm:spPr/>
      <dgm:t>
        <a:bodyPr/>
        <a:lstStyle/>
        <a:p>
          <a:pPr rtl="0"/>
          <a:r>
            <a:rPr lang="en-US" sz="1600" dirty="0" smtClean="0"/>
            <a:t>Resource Manager </a:t>
          </a:r>
          <a:endParaRPr lang="en-US" sz="1600" dirty="0"/>
        </a:p>
      </dgm:t>
    </dgm:pt>
    <dgm:pt modelId="{2A9AA07C-B11A-4A36-8D22-548F8A158D2F}" type="parTrans" cxnId="{56E1EAF4-41F5-44A9-821E-E188BC4C8189}">
      <dgm:prSet/>
      <dgm:spPr/>
      <dgm:t>
        <a:bodyPr/>
        <a:lstStyle/>
        <a:p>
          <a:endParaRPr lang="en-US"/>
        </a:p>
      </dgm:t>
    </dgm:pt>
    <dgm:pt modelId="{31FF9662-37FC-42F3-8F6B-7DA337D61F71}" type="sibTrans" cxnId="{56E1EAF4-41F5-44A9-821E-E188BC4C8189}">
      <dgm:prSet/>
      <dgm:spPr/>
      <dgm:t>
        <a:bodyPr/>
        <a:lstStyle/>
        <a:p>
          <a:endParaRPr lang="en-US"/>
        </a:p>
      </dgm:t>
    </dgm:pt>
    <dgm:pt modelId="{DA72E6AB-63CB-426B-9335-7151670E47EA}">
      <dgm:prSet custT="1"/>
      <dgm:spPr/>
      <dgm:t>
        <a:bodyPr/>
        <a:lstStyle/>
        <a:p>
          <a:pPr rtl="0"/>
          <a:r>
            <a:rPr lang="en-US" sz="1600" dirty="0" smtClean="0"/>
            <a:t>Cluster Management</a:t>
          </a:r>
          <a:endParaRPr lang="en-US" sz="1600" dirty="0"/>
        </a:p>
      </dgm:t>
    </dgm:pt>
    <dgm:pt modelId="{69D57E69-0247-4520-B15A-ACDA1EAF2D50}" type="parTrans" cxnId="{1E8390D8-0A7A-492E-BD2E-12F8A3A54419}">
      <dgm:prSet/>
      <dgm:spPr/>
      <dgm:t>
        <a:bodyPr/>
        <a:lstStyle/>
        <a:p>
          <a:endParaRPr lang="en-US"/>
        </a:p>
      </dgm:t>
    </dgm:pt>
    <dgm:pt modelId="{8803D6F8-4873-44CF-9DE3-64D0D5681633}" type="sibTrans" cxnId="{1E8390D8-0A7A-492E-BD2E-12F8A3A54419}">
      <dgm:prSet/>
      <dgm:spPr/>
      <dgm:t>
        <a:bodyPr/>
        <a:lstStyle/>
        <a:p>
          <a:endParaRPr lang="en-US"/>
        </a:p>
      </dgm:t>
    </dgm:pt>
    <dgm:pt modelId="{BC93A764-4993-45E5-8F5B-37AE535146D0}">
      <dgm:prSet custT="1"/>
      <dgm:spPr/>
      <dgm:t>
        <a:bodyPr/>
        <a:lstStyle/>
        <a:p>
          <a:pPr rtl="0"/>
          <a:r>
            <a:rPr lang="en-US" sz="1600" dirty="0" smtClean="0"/>
            <a:t>Message Passing Interface</a:t>
          </a:r>
          <a:endParaRPr lang="en-US" sz="1600" dirty="0"/>
        </a:p>
      </dgm:t>
    </dgm:pt>
    <dgm:pt modelId="{11539492-A7FA-42C6-8762-226BA07009CC}" type="parTrans" cxnId="{5B4CFDA6-FADC-46B9-AB50-39F5FC5FC913}">
      <dgm:prSet/>
      <dgm:spPr/>
      <dgm:t>
        <a:bodyPr/>
        <a:lstStyle/>
        <a:p>
          <a:endParaRPr lang="en-US"/>
        </a:p>
      </dgm:t>
    </dgm:pt>
    <dgm:pt modelId="{9C621F2F-42CB-4B85-BA27-FB5552D6DDE4}" type="sibTrans" cxnId="{5B4CFDA6-FADC-46B9-AB50-39F5FC5FC913}">
      <dgm:prSet/>
      <dgm:spPr/>
      <dgm:t>
        <a:bodyPr/>
        <a:lstStyle/>
        <a:p>
          <a:endParaRPr lang="en-US"/>
        </a:p>
      </dgm:t>
    </dgm:pt>
    <dgm:pt modelId="{A283191E-151E-4B06-A47C-816450746B98}">
      <dgm:prSet custT="1"/>
      <dgm:spPr/>
      <dgm:t>
        <a:bodyPr/>
        <a:lstStyle/>
        <a:p>
          <a:pPr rtl="0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Microsoft Windows HPC Server 2008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C4EDD4-A066-442E-BA55-F8C55D6A9B0B}" type="parTrans" cxnId="{9506F551-3EC9-4FED-9125-D02F27206067}">
      <dgm:prSet/>
      <dgm:spPr/>
      <dgm:t>
        <a:bodyPr/>
        <a:lstStyle/>
        <a:p>
          <a:endParaRPr lang="en-US"/>
        </a:p>
      </dgm:t>
    </dgm:pt>
    <dgm:pt modelId="{5791871B-A250-4011-9D5F-EE4B21DB049C}" type="sibTrans" cxnId="{9506F551-3EC9-4FED-9125-D02F27206067}">
      <dgm:prSet/>
      <dgm:spPr/>
      <dgm:t>
        <a:bodyPr/>
        <a:lstStyle/>
        <a:p>
          <a:endParaRPr lang="en-US"/>
        </a:p>
      </dgm:t>
    </dgm:pt>
    <dgm:pt modelId="{FDCD41D1-DC85-4BA5-803C-DBCAFCABB5E8}">
      <dgm:prSet custT="1"/>
      <dgm:spPr/>
      <dgm:t>
        <a:bodyPr/>
        <a:lstStyle/>
        <a:p>
          <a:pPr rtl="0"/>
          <a:r>
            <a:rPr lang="en-US" sz="1600" dirty="0" smtClean="0"/>
            <a:t>Integrated Solution </a:t>
          </a:r>
          <a:br>
            <a:rPr lang="en-US" sz="1600" dirty="0" smtClean="0"/>
          </a:br>
          <a:r>
            <a:rPr lang="en-US" sz="1600" dirty="0" smtClean="0"/>
            <a:t>out-of-the-box </a:t>
          </a:r>
          <a:endParaRPr lang="en-US" sz="1600" dirty="0"/>
        </a:p>
      </dgm:t>
    </dgm:pt>
    <dgm:pt modelId="{B1ED46F2-81C3-4E47-82B5-5DD9AE02B123}" type="parTrans" cxnId="{4C5423C6-6F3C-4321-95AD-B2B320831603}">
      <dgm:prSet/>
      <dgm:spPr/>
      <dgm:t>
        <a:bodyPr/>
        <a:lstStyle/>
        <a:p>
          <a:endParaRPr lang="en-US"/>
        </a:p>
      </dgm:t>
    </dgm:pt>
    <dgm:pt modelId="{E3CCD9D6-1935-4A33-B026-B0A96E65F19A}" type="sibTrans" cxnId="{4C5423C6-6F3C-4321-95AD-B2B320831603}">
      <dgm:prSet/>
      <dgm:spPr/>
      <dgm:t>
        <a:bodyPr/>
        <a:lstStyle/>
        <a:p>
          <a:endParaRPr lang="en-US"/>
        </a:p>
      </dgm:t>
    </dgm:pt>
    <dgm:pt modelId="{2805A27B-708A-425B-9C92-CFEAA1479698}">
      <dgm:prSet custT="1"/>
      <dgm:spPr/>
      <dgm:t>
        <a:bodyPr/>
        <a:lstStyle/>
        <a:p>
          <a:pPr rtl="0"/>
          <a:r>
            <a:rPr lang="en-US" sz="1600" dirty="0" smtClean="0"/>
            <a:t>Leverages investment in Windows administration and tools</a:t>
          </a:r>
          <a:endParaRPr lang="en-US" sz="1600" dirty="0"/>
        </a:p>
      </dgm:t>
    </dgm:pt>
    <dgm:pt modelId="{7212BDC1-A51D-48A4-9335-F64DF35A6602}" type="parTrans" cxnId="{026876A5-F0A0-4021-A9E0-18CE8CEAE191}">
      <dgm:prSet/>
      <dgm:spPr/>
      <dgm:t>
        <a:bodyPr/>
        <a:lstStyle/>
        <a:p>
          <a:endParaRPr lang="en-US"/>
        </a:p>
      </dgm:t>
    </dgm:pt>
    <dgm:pt modelId="{91B7B877-00AB-4553-8990-44A2592D2651}" type="sibTrans" cxnId="{026876A5-F0A0-4021-A9E0-18CE8CEAE191}">
      <dgm:prSet/>
      <dgm:spPr/>
      <dgm:t>
        <a:bodyPr/>
        <a:lstStyle/>
        <a:p>
          <a:endParaRPr lang="en-US"/>
        </a:p>
      </dgm:t>
    </dgm:pt>
    <dgm:pt modelId="{881897BB-EF19-4276-82AE-D61DAFB14F9C}">
      <dgm:prSet custT="1"/>
      <dgm:spPr/>
      <dgm:t>
        <a:bodyPr/>
        <a:lstStyle/>
        <a:p>
          <a:pPr rtl="0"/>
          <a:r>
            <a:rPr lang="en-US" sz="1600" dirty="0" smtClean="0"/>
            <a:t>Makes cluster operation easy and secure as a single system</a:t>
          </a:r>
          <a:endParaRPr lang="en-US" sz="2000" dirty="0"/>
        </a:p>
      </dgm:t>
    </dgm:pt>
    <dgm:pt modelId="{2AA6A069-A18C-40C1-8A92-2567F42330BB}" type="parTrans" cxnId="{21D54AFF-D743-4D03-96EF-5F723057FDCA}">
      <dgm:prSet/>
      <dgm:spPr/>
      <dgm:t>
        <a:bodyPr/>
        <a:lstStyle/>
        <a:p>
          <a:endParaRPr lang="en-US"/>
        </a:p>
      </dgm:t>
    </dgm:pt>
    <dgm:pt modelId="{27F0E028-7F26-4AAA-8271-5C55D1A87D91}" type="sibTrans" cxnId="{21D54AFF-D743-4D03-96EF-5F723057FDCA}">
      <dgm:prSet/>
      <dgm:spPr/>
      <dgm:t>
        <a:bodyPr/>
        <a:lstStyle/>
        <a:p>
          <a:endParaRPr lang="en-US"/>
        </a:p>
      </dgm:t>
    </dgm:pt>
    <dgm:pt modelId="{05E6822C-61EE-41E9-B885-48BB074AFDD7}" type="pres">
      <dgm:prSet presAssocID="{955949B4-46A4-48B0-929E-A38736FF00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5E497-8703-428D-9B46-79CEA1C33B20}" type="pres">
      <dgm:prSet presAssocID="{733D5F43-DFFF-4E52-A2A5-41C2823B6975}" presName="composite" presStyleCnt="0"/>
      <dgm:spPr/>
      <dgm:t>
        <a:bodyPr/>
        <a:lstStyle/>
        <a:p>
          <a:endParaRPr lang="en-US"/>
        </a:p>
      </dgm:t>
    </dgm:pt>
    <dgm:pt modelId="{203E7B3D-4EF6-47CE-8877-03ADF6D5A1DD}" type="pres">
      <dgm:prSet presAssocID="{733D5F43-DFFF-4E52-A2A5-41C2823B6975}" presName="parTx" presStyleLbl="alignNode1" presStyleIdx="0" presStyleCnt="3" custScaleX="93201" custScaleY="882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B3226-4504-4AC0-917C-2D6F0BC8F03E}" type="pres">
      <dgm:prSet presAssocID="{733D5F43-DFFF-4E52-A2A5-41C2823B6975}" presName="desTx" presStyleLbl="alignAccFollowNode1" presStyleIdx="0" presStyleCnt="3" custScaleX="93201" custScaleY="88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40B59-D636-474C-8743-E3A59668A0BE}" type="pres">
      <dgm:prSet presAssocID="{604B092F-600A-486F-8526-C8E4CD111168}" presName="space" presStyleCnt="0"/>
      <dgm:spPr/>
      <dgm:t>
        <a:bodyPr/>
        <a:lstStyle/>
        <a:p>
          <a:endParaRPr lang="en-US"/>
        </a:p>
      </dgm:t>
    </dgm:pt>
    <dgm:pt modelId="{F7D0B88F-DF69-4634-B0A5-7C6C7932944A}" type="pres">
      <dgm:prSet presAssocID="{643B17FC-738B-4E8E-ACC9-352B6FB2CFD8}" presName="composite" presStyleCnt="0"/>
      <dgm:spPr/>
      <dgm:t>
        <a:bodyPr/>
        <a:lstStyle/>
        <a:p>
          <a:endParaRPr lang="en-US"/>
        </a:p>
      </dgm:t>
    </dgm:pt>
    <dgm:pt modelId="{DD1BE4FD-CD6F-4BB1-8B14-DD37CD92FC51}" type="pres">
      <dgm:prSet presAssocID="{643B17FC-738B-4E8E-ACC9-352B6FB2CFD8}" presName="parTx" presStyleLbl="alignNode1" presStyleIdx="1" presStyleCnt="3" custScaleX="93201" custScaleY="882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1B78F-FA02-409E-A743-E50649B85CC6}" type="pres">
      <dgm:prSet presAssocID="{643B17FC-738B-4E8E-ACC9-352B6FB2CFD8}" presName="desTx" presStyleLbl="alignAccFollowNode1" presStyleIdx="1" presStyleCnt="3" custScaleX="93201" custScaleY="88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87024-693B-45D1-B00A-0533AD4DEBC3}" type="pres">
      <dgm:prSet presAssocID="{13745513-284C-46C4-8584-7C5A5BFB2284}" presName="space" presStyleCnt="0"/>
      <dgm:spPr/>
      <dgm:t>
        <a:bodyPr/>
        <a:lstStyle/>
        <a:p>
          <a:endParaRPr lang="en-US"/>
        </a:p>
      </dgm:t>
    </dgm:pt>
    <dgm:pt modelId="{277F1846-9947-424B-BD91-B6935A948008}" type="pres">
      <dgm:prSet presAssocID="{A283191E-151E-4B06-A47C-816450746B98}" presName="composite" presStyleCnt="0"/>
      <dgm:spPr/>
      <dgm:t>
        <a:bodyPr/>
        <a:lstStyle/>
        <a:p>
          <a:endParaRPr lang="en-US"/>
        </a:p>
      </dgm:t>
    </dgm:pt>
    <dgm:pt modelId="{2C2F780D-F656-4CDD-8166-9F6A7A09083A}" type="pres">
      <dgm:prSet presAssocID="{A283191E-151E-4B06-A47C-816450746B98}" presName="parTx" presStyleLbl="alignNode1" presStyleIdx="2" presStyleCnt="3" custScaleX="93201" custScaleY="882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99789-1F84-481A-982E-A56321D222C4}" type="pres">
      <dgm:prSet presAssocID="{A283191E-151E-4B06-A47C-816450746B98}" presName="desTx" presStyleLbl="alignAccFollowNode1" presStyleIdx="2" presStyleCnt="3" custScaleX="93201" custScaleY="88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BF6B5F-912F-4C52-8F9F-FE30582B9111}" type="presOf" srcId="{C33A49F5-AF25-46CA-8E14-9C898818D6C6}" destId="{F67B3226-4504-4AC0-917C-2D6F0BC8F03E}" srcOrd="0" destOrd="1" presId="urn:microsoft.com/office/officeart/2005/8/layout/hList1"/>
    <dgm:cxn modelId="{E70A332B-972F-4CBC-8F82-31E6AD5883F1}" type="presOf" srcId="{BC93A764-4993-45E5-8F5B-37AE535146D0}" destId="{5701B78F-FA02-409E-A743-E50649B85CC6}" srcOrd="0" destOrd="3" presId="urn:microsoft.com/office/officeart/2005/8/layout/hList1"/>
    <dgm:cxn modelId="{C7DE93F9-0BEA-4E5B-81F1-F913DEFD3492}" type="presOf" srcId="{733D5F43-DFFF-4E52-A2A5-41C2823B6975}" destId="{203E7B3D-4EF6-47CE-8877-03ADF6D5A1DD}" srcOrd="0" destOrd="0" presId="urn:microsoft.com/office/officeart/2005/8/layout/hList1"/>
    <dgm:cxn modelId="{A42262FF-E36F-49E1-B564-13FBCBAB0FBE}" type="presOf" srcId="{DA72E6AB-63CB-426B-9335-7151670E47EA}" destId="{5701B78F-FA02-409E-A743-E50649B85CC6}" srcOrd="0" destOrd="2" presId="urn:microsoft.com/office/officeart/2005/8/layout/hList1"/>
    <dgm:cxn modelId="{06A2370B-61EA-4756-BBBB-E2EACDE4A22A}" type="presOf" srcId="{890407EB-CE7A-405E-8CCA-D7BB27D274E5}" destId="{5701B78F-FA02-409E-A743-E50649B85CC6}" srcOrd="0" destOrd="1" presId="urn:microsoft.com/office/officeart/2005/8/layout/hList1"/>
    <dgm:cxn modelId="{3A842D96-E8E7-4E9B-AE0E-14A6FA03ACAA}" type="presOf" srcId="{FDCD41D1-DC85-4BA5-803C-DBCAFCABB5E8}" destId="{97099789-1F84-481A-982E-A56321D222C4}" srcOrd="0" destOrd="0" presId="urn:microsoft.com/office/officeart/2005/8/layout/hList1"/>
    <dgm:cxn modelId="{FA9100CE-4190-4E9A-9D41-DBF71AACFDCF}" srcId="{643B17FC-738B-4E8E-ACC9-352B6FB2CFD8}" destId="{C8D20DCD-4EB1-4A55-AEEB-A89714918907}" srcOrd="0" destOrd="0" parTransId="{58470B82-55BC-4D2C-B86A-6740D12DB85A}" sibTransId="{A2C15126-D6AC-4656-8597-2A1124842D3C}"/>
    <dgm:cxn modelId="{34997890-26CB-4E31-AD73-EE250679E674}" type="presOf" srcId="{2E02E3A0-61E2-4E59-8ED9-88CCEEFF472E}" destId="{F67B3226-4504-4AC0-917C-2D6F0BC8F03E}" srcOrd="0" destOrd="0" presId="urn:microsoft.com/office/officeart/2005/8/layout/hList1"/>
    <dgm:cxn modelId="{026876A5-F0A0-4021-A9E0-18CE8CEAE191}" srcId="{A283191E-151E-4B06-A47C-816450746B98}" destId="{2805A27B-708A-425B-9C92-CFEAA1479698}" srcOrd="1" destOrd="0" parTransId="{7212BDC1-A51D-48A4-9335-F64DF35A6602}" sibTransId="{91B7B877-00AB-4553-8990-44A2592D2651}"/>
    <dgm:cxn modelId="{15A34D46-3C9D-4AB5-BAB7-511A1202421E}" type="presOf" srcId="{955949B4-46A4-48B0-929E-A38736FF0043}" destId="{05E6822C-61EE-41E9-B885-48BB074AFDD7}" srcOrd="0" destOrd="0" presId="urn:microsoft.com/office/officeart/2005/8/layout/hList1"/>
    <dgm:cxn modelId="{8D76E60D-2552-40AB-875D-5726828EE115}" srcId="{733D5F43-DFFF-4E52-A2A5-41C2823B6975}" destId="{2E02E3A0-61E2-4E59-8ED9-88CCEEFF472E}" srcOrd="0" destOrd="0" parTransId="{6A43C901-FBD9-41EC-9A78-BFB47FFA58D9}" sibTransId="{94E65913-63E5-4C4B-AD59-44EB5B3D6B7E}"/>
    <dgm:cxn modelId="{A21A54FE-F08E-44F1-9165-93A1D0704125}" type="presOf" srcId="{2805A27B-708A-425B-9C92-CFEAA1479698}" destId="{97099789-1F84-481A-982E-A56321D222C4}" srcOrd="0" destOrd="1" presId="urn:microsoft.com/office/officeart/2005/8/layout/hList1"/>
    <dgm:cxn modelId="{56E1EAF4-41F5-44A9-821E-E188BC4C8189}" srcId="{643B17FC-738B-4E8E-ACC9-352B6FB2CFD8}" destId="{890407EB-CE7A-405E-8CCA-D7BB27D274E5}" srcOrd="1" destOrd="0" parTransId="{2A9AA07C-B11A-4A36-8D22-548F8A158D2F}" sibTransId="{31FF9662-37FC-42F3-8F6B-7DA337D61F71}"/>
    <dgm:cxn modelId="{6D94DA1C-0F05-4200-8CCE-E0EACD73B8CF}" srcId="{955949B4-46A4-48B0-929E-A38736FF0043}" destId="{733D5F43-DFFF-4E52-A2A5-41C2823B6975}" srcOrd="0" destOrd="0" parTransId="{11625B9E-768D-4A3A-BC58-94F45FCAC165}" sibTransId="{604B092F-600A-486F-8526-C8E4CD111168}"/>
    <dgm:cxn modelId="{E89F63CE-8601-4010-B9D1-5C634CDC1743}" srcId="{955949B4-46A4-48B0-929E-A38736FF0043}" destId="{643B17FC-738B-4E8E-ACC9-352B6FB2CFD8}" srcOrd="1" destOrd="0" parTransId="{9508902C-365C-4944-858A-A4CD0B36CF4C}" sibTransId="{13745513-284C-46C4-8584-7C5A5BFB2284}"/>
    <dgm:cxn modelId="{9506F551-3EC9-4FED-9125-D02F27206067}" srcId="{955949B4-46A4-48B0-929E-A38736FF0043}" destId="{A283191E-151E-4B06-A47C-816450746B98}" srcOrd="2" destOrd="0" parTransId="{F3C4EDD4-A066-442E-BA55-F8C55D6A9B0B}" sibTransId="{5791871B-A250-4011-9D5F-EE4B21DB049C}"/>
    <dgm:cxn modelId="{1E8390D8-0A7A-492E-BD2E-12F8A3A54419}" srcId="{643B17FC-738B-4E8E-ACC9-352B6FB2CFD8}" destId="{DA72E6AB-63CB-426B-9335-7151670E47EA}" srcOrd="2" destOrd="0" parTransId="{69D57E69-0247-4520-B15A-ACDA1EAF2D50}" sibTransId="{8803D6F8-4873-44CF-9DE3-64D0D5681633}"/>
    <dgm:cxn modelId="{5B4CFDA6-FADC-46B9-AB50-39F5FC5FC913}" srcId="{643B17FC-738B-4E8E-ACC9-352B6FB2CFD8}" destId="{BC93A764-4993-45E5-8F5B-37AE535146D0}" srcOrd="3" destOrd="0" parTransId="{11539492-A7FA-42C6-8762-226BA07009CC}" sibTransId="{9C621F2F-42CB-4B85-BA27-FB5552D6DDE4}"/>
    <dgm:cxn modelId="{21D54AFF-D743-4D03-96EF-5F723057FDCA}" srcId="{A283191E-151E-4B06-A47C-816450746B98}" destId="{881897BB-EF19-4276-82AE-D61DAFB14F9C}" srcOrd="2" destOrd="0" parTransId="{2AA6A069-A18C-40C1-8A92-2567F42330BB}" sibTransId="{27F0E028-7F26-4AAA-8271-5C55D1A87D91}"/>
    <dgm:cxn modelId="{2710D4C2-BF27-4049-84B2-3607094B45EF}" type="presOf" srcId="{C8D20DCD-4EB1-4A55-AEEB-A89714918907}" destId="{5701B78F-FA02-409E-A743-E50649B85CC6}" srcOrd="0" destOrd="0" presId="urn:microsoft.com/office/officeart/2005/8/layout/hList1"/>
    <dgm:cxn modelId="{66CBC42B-4796-4674-81FC-696E2E60135C}" type="presOf" srcId="{643B17FC-738B-4E8E-ACC9-352B6FB2CFD8}" destId="{DD1BE4FD-CD6F-4BB1-8B14-DD37CD92FC51}" srcOrd="0" destOrd="0" presId="urn:microsoft.com/office/officeart/2005/8/layout/hList1"/>
    <dgm:cxn modelId="{6E9EB5DD-347B-4A8D-8D57-79D99640257A}" type="presOf" srcId="{A283191E-151E-4B06-A47C-816450746B98}" destId="{2C2F780D-F656-4CDD-8166-9F6A7A09083A}" srcOrd="0" destOrd="0" presId="urn:microsoft.com/office/officeart/2005/8/layout/hList1"/>
    <dgm:cxn modelId="{B657E267-3A8C-4850-B294-A36083099E2D}" srcId="{733D5F43-DFFF-4E52-A2A5-41C2823B6975}" destId="{C33A49F5-AF25-46CA-8E14-9C898818D6C6}" srcOrd="1" destOrd="0" parTransId="{6F92CCFF-5B9F-47D2-8C7A-065AE8D5B53F}" sibTransId="{31E51FED-7159-4DBC-A950-48E29303DAB0}"/>
    <dgm:cxn modelId="{649C42AF-25CB-45DF-8616-E6E9C280ED8D}" type="presOf" srcId="{881897BB-EF19-4276-82AE-D61DAFB14F9C}" destId="{97099789-1F84-481A-982E-A56321D222C4}" srcOrd="0" destOrd="2" presId="urn:microsoft.com/office/officeart/2005/8/layout/hList1"/>
    <dgm:cxn modelId="{4C5423C6-6F3C-4321-95AD-B2B320831603}" srcId="{A283191E-151E-4B06-A47C-816450746B98}" destId="{FDCD41D1-DC85-4BA5-803C-DBCAFCABB5E8}" srcOrd="0" destOrd="0" parTransId="{B1ED46F2-81C3-4E47-82B5-5DD9AE02B123}" sibTransId="{E3CCD9D6-1935-4A33-B026-B0A96E65F19A}"/>
    <dgm:cxn modelId="{7A898D56-48D1-4A65-B204-D22FD6FD7D12}" type="presParOf" srcId="{05E6822C-61EE-41E9-B885-48BB074AFDD7}" destId="{C565E497-8703-428D-9B46-79CEA1C33B20}" srcOrd="0" destOrd="0" presId="urn:microsoft.com/office/officeart/2005/8/layout/hList1"/>
    <dgm:cxn modelId="{46C8A728-0FFE-48CE-9A84-687C3A420A25}" type="presParOf" srcId="{C565E497-8703-428D-9B46-79CEA1C33B20}" destId="{203E7B3D-4EF6-47CE-8877-03ADF6D5A1DD}" srcOrd="0" destOrd="0" presId="urn:microsoft.com/office/officeart/2005/8/layout/hList1"/>
    <dgm:cxn modelId="{50B98774-3994-496A-AF1B-B670267F3295}" type="presParOf" srcId="{C565E497-8703-428D-9B46-79CEA1C33B20}" destId="{F67B3226-4504-4AC0-917C-2D6F0BC8F03E}" srcOrd="1" destOrd="0" presId="urn:microsoft.com/office/officeart/2005/8/layout/hList1"/>
    <dgm:cxn modelId="{C90FC80E-0C29-4BC5-B788-0610C7D3A979}" type="presParOf" srcId="{05E6822C-61EE-41E9-B885-48BB074AFDD7}" destId="{8DF40B59-D636-474C-8743-E3A59668A0BE}" srcOrd="1" destOrd="0" presId="urn:microsoft.com/office/officeart/2005/8/layout/hList1"/>
    <dgm:cxn modelId="{7151A754-04B9-44C0-90AE-F2E0C44732AA}" type="presParOf" srcId="{05E6822C-61EE-41E9-B885-48BB074AFDD7}" destId="{F7D0B88F-DF69-4634-B0A5-7C6C7932944A}" srcOrd="2" destOrd="0" presId="urn:microsoft.com/office/officeart/2005/8/layout/hList1"/>
    <dgm:cxn modelId="{38B0C87D-F4A5-4415-9A5B-A1E7C7C675F0}" type="presParOf" srcId="{F7D0B88F-DF69-4634-B0A5-7C6C7932944A}" destId="{DD1BE4FD-CD6F-4BB1-8B14-DD37CD92FC51}" srcOrd="0" destOrd="0" presId="urn:microsoft.com/office/officeart/2005/8/layout/hList1"/>
    <dgm:cxn modelId="{428394B2-14EB-4611-85F5-726699438CC7}" type="presParOf" srcId="{F7D0B88F-DF69-4634-B0A5-7C6C7932944A}" destId="{5701B78F-FA02-409E-A743-E50649B85CC6}" srcOrd="1" destOrd="0" presId="urn:microsoft.com/office/officeart/2005/8/layout/hList1"/>
    <dgm:cxn modelId="{40B35EDB-9AA5-4024-A0BC-876BC9C199DD}" type="presParOf" srcId="{05E6822C-61EE-41E9-B885-48BB074AFDD7}" destId="{F6A87024-693B-45D1-B00A-0533AD4DEBC3}" srcOrd="3" destOrd="0" presId="urn:microsoft.com/office/officeart/2005/8/layout/hList1"/>
    <dgm:cxn modelId="{8641207D-84F3-4AA0-925D-EDC58EE814A3}" type="presParOf" srcId="{05E6822C-61EE-41E9-B885-48BB074AFDD7}" destId="{277F1846-9947-424B-BD91-B6935A948008}" srcOrd="4" destOrd="0" presId="urn:microsoft.com/office/officeart/2005/8/layout/hList1"/>
    <dgm:cxn modelId="{46B13E4C-8A6C-4577-956B-B4D87B224AA2}" type="presParOf" srcId="{277F1846-9947-424B-BD91-B6935A948008}" destId="{2C2F780D-F656-4CDD-8166-9F6A7A09083A}" srcOrd="0" destOrd="0" presId="urn:microsoft.com/office/officeart/2005/8/layout/hList1"/>
    <dgm:cxn modelId="{C695A6EB-270B-4774-A960-12D4C559A2A0}" type="presParOf" srcId="{277F1846-9947-424B-BD91-B6935A948008}" destId="{97099789-1F84-481A-982E-A56321D222C4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DE7E84-A92E-4EBD-A208-42477725A54E}" type="doc">
      <dgm:prSet loTypeId="urn:microsoft.com/office/officeart/2005/8/layout/vList4" loCatId="list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1DD5357-7A9F-409F-ACD1-300E86211FF4}">
      <dgm:prSet phldrT="[Text]"/>
      <dgm:spPr/>
      <dgm:t>
        <a:bodyPr/>
        <a:lstStyle/>
        <a:p>
          <a:r>
            <a:rPr lang="en-US" dirty="0" smtClean="0"/>
            <a:t>A more productive HPC environment</a:t>
          </a:r>
          <a:endParaRPr lang="en-US" dirty="0"/>
        </a:p>
      </dgm:t>
    </dgm:pt>
    <dgm:pt modelId="{1BDFC35E-1F21-47CA-A8E3-E898C0E586C1}" type="parTrans" cxnId="{75E9CEB4-FE66-40D2-8C3F-BC55332716FF}">
      <dgm:prSet/>
      <dgm:spPr/>
      <dgm:t>
        <a:bodyPr/>
        <a:lstStyle/>
        <a:p>
          <a:endParaRPr lang="en-US"/>
        </a:p>
      </dgm:t>
    </dgm:pt>
    <dgm:pt modelId="{11C78220-4E6B-49E6-B3DC-9E9149C86DF4}" type="sibTrans" cxnId="{75E9CEB4-FE66-40D2-8C3F-BC55332716FF}">
      <dgm:prSet/>
      <dgm:spPr/>
      <dgm:t>
        <a:bodyPr/>
        <a:lstStyle/>
        <a:p>
          <a:endParaRPr lang="en-US"/>
        </a:p>
      </dgm:t>
    </dgm:pt>
    <dgm:pt modelId="{87BE3025-8C8C-4555-8AFE-0C6ACBF5386D}">
      <dgm:prSet phldrT="[Text]"/>
      <dgm:spPr/>
      <dgm:t>
        <a:bodyPr/>
        <a:lstStyle/>
        <a:p>
          <a:r>
            <a:rPr lang="en-US" dirty="0" smtClean="0"/>
            <a:t>Canned reports for end-user perspective monitoring</a:t>
          </a:r>
          <a:endParaRPr lang="en-US" dirty="0"/>
        </a:p>
      </dgm:t>
    </dgm:pt>
    <dgm:pt modelId="{81A526C4-23F8-48B3-B988-32CDB93BF315}" type="parTrans" cxnId="{5987AAB7-A8CA-47FB-B242-76112CC715A1}">
      <dgm:prSet/>
      <dgm:spPr/>
      <dgm:t>
        <a:bodyPr/>
        <a:lstStyle/>
        <a:p>
          <a:endParaRPr lang="en-US"/>
        </a:p>
      </dgm:t>
    </dgm:pt>
    <dgm:pt modelId="{BD1349B9-EBE2-44AA-8D7B-1C330118BD9A}" type="sibTrans" cxnId="{5987AAB7-A8CA-47FB-B242-76112CC715A1}">
      <dgm:prSet/>
      <dgm:spPr/>
      <dgm:t>
        <a:bodyPr/>
        <a:lstStyle/>
        <a:p>
          <a:endParaRPr lang="en-US"/>
        </a:p>
      </dgm:t>
    </dgm:pt>
    <dgm:pt modelId="{1B6D19C9-7626-4C1F-A70A-1BCCB8755A50}">
      <dgm:prSet phldrT="[Text]"/>
      <dgm:spPr/>
      <dgm:t>
        <a:bodyPr/>
        <a:lstStyle/>
        <a:p>
          <a:r>
            <a:rPr lang="en-US" dirty="0" smtClean="0"/>
            <a:t>Security logs analysis and reporting</a:t>
          </a:r>
          <a:endParaRPr lang="en-US" dirty="0"/>
        </a:p>
      </dgm:t>
    </dgm:pt>
    <dgm:pt modelId="{F8A0647B-9A66-46A9-BBBF-8E4CBD55E9D4}" type="parTrans" cxnId="{5DF87BE3-0C62-4481-93F2-60965E3A3E77}">
      <dgm:prSet/>
      <dgm:spPr/>
      <dgm:t>
        <a:bodyPr/>
        <a:lstStyle/>
        <a:p>
          <a:endParaRPr lang="en-US"/>
        </a:p>
      </dgm:t>
    </dgm:pt>
    <dgm:pt modelId="{7CBA03F1-578C-491A-9874-388A8009BB29}" type="sibTrans" cxnId="{5DF87BE3-0C62-4481-93F2-60965E3A3E77}">
      <dgm:prSet/>
      <dgm:spPr/>
      <dgm:t>
        <a:bodyPr/>
        <a:lstStyle/>
        <a:p>
          <a:endParaRPr lang="en-US"/>
        </a:p>
      </dgm:t>
    </dgm:pt>
    <dgm:pt modelId="{7E298B2A-4F27-4ABF-9C45-64E099DAD258}">
      <dgm:prSet phldrT="[Text]"/>
      <dgm:spPr/>
      <dgm:t>
        <a:bodyPr/>
        <a:lstStyle/>
        <a:p>
          <a:r>
            <a:rPr lang="en-US" dirty="0" smtClean="0"/>
            <a:t>Scalable Monitoring</a:t>
          </a:r>
          <a:endParaRPr lang="en-US" dirty="0"/>
        </a:p>
      </dgm:t>
    </dgm:pt>
    <dgm:pt modelId="{2AB7CD7A-3968-4779-8F47-2FC264C9E0A9}" type="parTrans" cxnId="{75753D40-7DDE-4AAE-874E-216F2371A3D0}">
      <dgm:prSet/>
      <dgm:spPr/>
      <dgm:t>
        <a:bodyPr/>
        <a:lstStyle/>
        <a:p>
          <a:endParaRPr lang="en-US"/>
        </a:p>
      </dgm:t>
    </dgm:pt>
    <dgm:pt modelId="{BAC6A457-B574-4C3B-818A-49D0F80CD8BA}" type="sibTrans" cxnId="{75753D40-7DDE-4AAE-874E-216F2371A3D0}">
      <dgm:prSet/>
      <dgm:spPr/>
      <dgm:t>
        <a:bodyPr/>
        <a:lstStyle/>
        <a:p>
          <a:endParaRPr lang="en-US"/>
        </a:p>
      </dgm:t>
    </dgm:pt>
    <dgm:pt modelId="{7936AF2B-6AB0-43B6-B005-26B54F7235DF}">
      <dgm:prSet phldrT="[Text]"/>
      <dgm:spPr/>
      <dgm:t>
        <a:bodyPr/>
        <a:lstStyle/>
        <a:p>
          <a:r>
            <a:rPr lang="en-US" dirty="0" smtClean="0"/>
            <a:t>Monitor apps running in a scale out, distributed environment</a:t>
          </a:r>
          <a:endParaRPr lang="en-US" dirty="0"/>
        </a:p>
      </dgm:t>
    </dgm:pt>
    <dgm:pt modelId="{05EFE685-2926-48C7-AB25-D0C7BD72BA43}" type="parTrans" cxnId="{40888EF8-07DA-49E6-9A71-DC71064EEEFD}">
      <dgm:prSet/>
      <dgm:spPr/>
      <dgm:t>
        <a:bodyPr/>
        <a:lstStyle/>
        <a:p>
          <a:endParaRPr lang="en-US"/>
        </a:p>
      </dgm:t>
    </dgm:pt>
    <dgm:pt modelId="{16477930-C432-48C5-A418-E930B22FABD5}" type="sibTrans" cxnId="{40888EF8-07DA-49E6-9A71-DC71064EEEFD}">
      <dgm:prSet/>
      <dgm:spPr/>
      <dgm:t>
        <a:bodyPr/>
        <a:lstStyle/>
        <a:p>
          <a:endParaRPr lang="en-US"/>
        </a:p>
      </dgm:t>
    </dgm:pt>
    <dgm:pt modelId="{7627F6CD-D327-49F8-802E-9D98C1BCA55B}">
      <dgm:prSet phldrT="[Text]"/>
      <dgm:spPr/>
      <dgm:t>
        <a:bodyPr/>
        <a:lstStyle/>
        <a:p>
          <a:r>
            <a:rPr lang="en-US" dirty="0" smtClean="0"/>
            <a:t>Agent-less Monitoring</a:t>
          </a:r>
          <a:endParaRPr lang="en-US" dirty="0"/>
        </a:p>
      </dgm:t>
    </dgm:pt>
    <dgm:pt modelId="{DB9DA16B-AC65-41D7-9DDB-169EB26A7B40}" type="parTrans" cxnId="{F67FA9F4-CE08-46C7-9E9E-521CD38DB19B}">
      <dgm:prSet/>
      <dgm:spPr/>
      <dgm:t>
        <a:bodyPr/>
        <a:lstStyle/>
        <a:p>
          <a:endParaRPr lang="en-US"/>
        </a:p>
      </dgm:t>
    </dgm:pt>
    <dgm:pt modelId="{46EF8751-7E25-4A8C-B243-E7D33B38ACB6}" type="sibTrans" cxnId="{F67FA9F4-CE08-46C7-9E9E-521CD38DB19B}">
      <dgm:prSet/>
      <dgm:spPr/>
      <dgm:t>
        <a:bodyPr/>
        <a:lstStyle/>
        <a:p>
          <a:endParaRPr lang="en-US"/>
        </a:p>
      </dgm:t>
    </dgm:pt>
    <dgm:pt modelId="{08074300-868E-46C5-A1A4-CF1CF3B25EDC}">
      <dgm:prSet phldrT="[Text]"/>
      <dgm:spPr/>
      <dgm:t>
        <a:bodyPr/>
        <a:lstStyle/>
        <a:p>
          <a:r>
            <a:rPr lang="en-US" dirty="0" smtClean="0"/>
            <a:t>Increased Efficiency and Control</a:t>
          </a:r>
          <a:endParaRPr lang="en-US" dirty="0"/>
        </a:p>
      </dgm:t>
    </dgm:pt>
    <dgm:pt modelId="{83321866-7BCB-46D4-A1BE-2C0AE6EF6C66}" type="parTrans" cxnId="{C6767C28-0205-4CE8-8E2B-966F8F1D3B14}">
      <dgm:prSet/>
      <dgm:spPr/>
      <dgm:t>
        <a:bodyPr/>
        <a:lstStyle/>
        <a:p>
          <a:endParaRPr lang="en-US"/>
        </a:p>
      </dgm:t>
    </dgm:pt>
    <dgm:pt modelId="{EC62B76B-7DBF-47FC-9005-23E99EBB4058}" type="sibTrans" cxnId="{C6767C28-0205-4CE8-8E2B-966F8F1D3B14}">
      <dgm:prSet/>
      <dgm:spPr/>
      <dgm:t>
        <a:bodyPr/>
        <a:lstStyle/>
        <a:p>
          <a:endParaRPr lang="en-US"/>
        </a:p>
      </dgm:t>
    </dgm:pt>
    <dgm:pt modelId="{04442FD1-24C6-4828-B65A-9FAF7FE447FA}">
      <dgm:prSet phldrT="[Text]"/>
      <dgm:spPr/>
      <dgm:t>
        <a:bodyPr/>
        <a:lstStyle/>
        <a:p>
          <a:r>
            <a:rPr lang="en-US" dirty="0" smtClean="0"/>
            <a:t>More secure by design</a:t>
          </a:r>
          <a:endParaRPr lang="en-US" dirty="0"/>
        </a:p>
      </dgm:t>
    </dgm:pt>
    <dgm:pt modelId="{A04719CE-32F1-4434-B7C7-BD7437D16EA6}" type="parTrans" cxnId="{2EFAC69F-B14F-4C5C-ADC6-13A1A1277BE3}">
      <dgm:prSet/>
      <dgm:spPr/>
      <dgm:t>
        <a:bodyPr/>
        <a:lstStyle/>
        <a:p>
          <a:endParaRPr lang="en-US"/>
        </a:p>
      </dgm:t>
    </dgm:pt>
    <dgm:pt modelId="{D96A2B79-4B6A-4400-9558-E9227967D10B}" type="sibTrans" cxnId="{2EFAC69F-B14F-4C5C-ADC6-13A1A1277BE3}">
      <dgm:prSet/>
      <dgm:spPr/>
      <dgm:t>
        <a:bodyPr/>
        <a:lstStyle/>
        <a:p>
          <a:endParaRPr lang="en-US"/>
        </a:p>
      </dgm:t>
    </dgm:pt>
    <dgm:pt modelId="{2B5E9000-4996-4F66-A6F0-3DC3CDDC6C38}">
      <dgm:prSet phldrT="[Text]"/>
      <dgm:spPr/>
      <dgm:t>
        <a:bodyPr/>
        <a:lstStyle/>
        <a:p>
          <a:r>
            <a:rPr lang="en-US" dirty="0" smtClean="0"/>
            <a:t>Integration with Active Directory</a:t>
          </a:r>
          <a:endParaRPr lang="en-US" dirty="0"/>
        </a:p>
      </dgm:t>
    </dgm:pt>
    <dgm:pt modelId="{84B28FA6-AB11-4936-ADE7-7B3A687B7B46}" type="parTrans" cxnId="{B9367549-AAD8-4738-8BB4-B0521451BB81}">
      <dgm:prSet/>
      <dgm:spPr/>
      <dgm:t>
        <a:bodyPr/>
        <a:lstStyle/>
        <a:p>
          <a:endParaRPr lang="en-US"/>
        </a:p>
      </dgm:t>
    </dgm:pt>
    <dgm:pt modelId="{CBC2B840-78BC-40A5-829A-621A069DADDB}" type="sibTrans" cxnId="{B9367549-AAD8-4738-8BB4-B0521451BB81}">
      <dgm:prSet/>
      <dgm:spPr/>
      <dgm:t>
        <a:bodyPr/>
        <a:lstStyle/>
        <a:p>
          <a:endParaRPr lang="en-US"/>
        </a:p>
      </dgm:t>
    </dgm:pt>
    <dgm:pt modelId="{CDB6B2FB-5CC3-4CEE-AA67-F13403B6F6D4}">
      <dgm:prSet phldrT="[Text]"/>
      <dgm:spPr/>
      <dgm:t>
        <a:bodyPr/>
        <a:lstStyle/>
        <a:p>
          <a:r>
            <a:rPr lang="en-US" dirty="0" smtClean="0"/>
            <a:t>Extended solution with Management Packs </a:t>
          </a:r>
          <a:endParaRPr lang="en-US" dirty="0"/>
        </a:p>
      </dgm:t>
    </dgm:pt>
    <dgm:pt modelId="{DA29AB91-08FA-45F9-9C35-E9A808D30802}" type="parTrans" cxnId="{9BAEF70D-C9FB-493E-AE30-940F2FC91CDB}">
      <dgm:prSet/>
      <dgm:spPr/>
      <dgm:t>
        <a:bodyPr/>
        <a:lstStyle/>
        <a:p>
          <a:endParaRPr lang="en-US"/>
        </a:p>
      </dgm:t>
    </dgm:pt>
    <dgm:pt modelId="{405ACE3E-466E-4335-B496-72C7BF9D002A}" type="sibTrans" cxnId="{9BAEF70D-C9FB-493E-AE30-940F2FC91CDB}">
      <dgm:prSet/>
      <dgm:spPr/>
      <dgm:t>
        <a:bodyPr/>
        <a:lstStyle/>
        <a:p>
          <a:endParaRPr lang="en-US"/>
        </a:p>
      </dgm:t>
    </dgm:pt>
    <dgm:pt modelId="{8B26D74A-0F63-424C-9C2C-5E96284C9EF9}">
      <dgm:prSet phldrT="[Text]"/>
      <dgm:spPr/>
      <dgm:t>
        <a:bodyPr/>
        <a:lstStyle/>
        <a:p>
          <a:r>
            <a:rPr lang="en-US" dirty="0" smtClean="0"/>
            <a:t>Scale using tiered management servers</a:t>
          </a:r>
          <a:endParaRPr lang="en-US" dirty="0"/>
        </a:p>
      </dgm:t>
    </dgm:pt>
    <dgm:pt modelId="{9AF5383D-C950-4921-A8A1-D710BC44B5F8}" type="parTrans" cxnId="{2D906080-265B-4A5A-89CE-29CFEF4DC506}">
      <dgm:prSet/>
      <dgm:spPr/>
      <dgm:t>
        <a:bodyPr/>
        <a:lstStyle/>
        <a:p>
          <a:endParaRPr lang="en-US"/>
        </a:p>
      </dgm:t>
    </dgm:pt>
    <dgm:pt modelId="{FF09DBF6-BFF3-4570-94C7-9B45C4DB5554}" type="sibTrans" cxnId="{2D906080-265B-4A5A-89CE-29CFEF4DC506}">
      <dgm:prSet/>
      <dgm:spPr/>
      <dgm:t>
        <a:bodyPr/>
        <a:lstStyle/>
        <a:p>
          <a:endParaRPr lang="en-US"/>
        </a:p>
      </dgm:t>
    </dgm:pt>
    <dgm:pt modelId="{D653F0F0-3A87-4CAF-9932-EB611F74C3AD}" type="pres">
      <dgm:prSet presAssocID="{BBDE7E84-A92E-4EBD-A208-42477725A54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E82451-DC20-47E2-BBE2-E7CF3A488CC2}" type="pres">
      <dgm:prSet presAssocID="{51DD5357-7A9F-409F-ACD1-300E86211FF4}" presName="comp" presStyleCnt="0"/>
      <dgm:spPr/>
      <dgm:t>
        <a:bodyPr/>
        <a:lstStyle/>
        <a:p>
          <a:endParaRPr lang="en-US"/>
        </a:p>
      </dgm:t>
    </dgm:pt>
    <dgm:pt modelId="{89C03DC9-21CF-4881-B15F-04AEDA43E830}" type="pres">
      <dgm:prSet presAssocID="{51DD5357-7A9F-409F-ACD1-300E86211FF4}" presName="box" presStyleLbl="node1" presStyleIdx="0" presStyleCnt="3"/>
      <dgm:spPr/>
      <dgm:t>
        <a:bodyPr/>
        <a:lstStyle/>
        <a:p>
          <a:endParaRPr lang="en-US"/>
        </a:p>
      </dgm:t>
    </dgm:pt>
    <dgm:pt modelId="{4D3D9134-5A8D-4B54-91DC-D8503FF0EEFD}" type="pres">
      <dgm:prSet presAssocID="{51DD5357-7A9F-409F-ACD1-300E86211FF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BD5C9C0-DBAE-4757-81EB-894FE8D5D292}" type="pres">
      <dgm:prSet presAssocID="{51DD5357-7A9F-409F-ACD1-300E86211FF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C6CCE-9F0A-4CBE-A1DB-28AC330112AE}" type="pres">
      <dgm:prSet presAssocID="{11C78220-4E6B-49E6-B3DC-9E9149C86DF4}" presName="spacer" presStyleCnt="0"/>
      <dgm:spPr/>
      <dgm:t>
        <a:bodyPr/>
        <a:lstStyle/>
        <a:p>
          <a:endParaRPr lang="en-US"/>
        </a:p>
      </dgm:t>
    </dgm:pt>
    <dgm:pt modelId="{678FDC44-385B-41AA-B72F-E2B6015F4350}" type="pres">
      <dgm:prSet presAssocID="{7E298B2A-4F27-4ABF-9C45-64E099DAD258}" presName="comp" presStyleCnt="0"/>
      <dgm:spPr/>
      <dgm:t>
        <a:bodyPr/>
        <a:lstStyle/>
        <a:p>
          <a:endParaRPr lang="en-US"/>
        </a:p>
      </dgm:t>
    </dgm:pt>
    <dgm:pt modelId="{19C1AF65-BFFB-489B-AB7C-E39300B45D9B}" type="pres">
      <dgm:prSet presAssocID="{7E298B2A-4F27-4ABF-9C45-64E099DAD258}" presName="box" presStyleLbl="node1" presStyleIdx="1" presStyleCnt="3"/>
      <dgm:spPr/>
      <dgm:t>
        <a:bodyPr/>
        <a:lstStyle/>
        <a:p>
          <a:endParaRPr lang="en-US"/>
        </a:p>
      </dgm:t>
    </dgm:pt>
    <dgm:pt modelId="{FC6CAE5C-8BBC-4B06-8FD4-BBC5CFE76EA4}" type="pres">
      <dgm:prSet presAssocID="{7E298B2A-4F27-4ABF-9C45-64E099DAD258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7420194-5E82-4BEE-872E-A32C157CF304}" type="pres">
      <dgm:prSet presAssocID="{7E298B2A-4F27-4ABF-9C45-64E099DAD25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0E3A1-62BC-430F-81F4-EDA3538B0117}" type="pres">
      <dgm:prSet presAssocID="{BAC6A457-B574-4C3B-818A-49D0F80CD8BA}" presName="spacer" presStyleCnt="0"/>
      <dgm:spPr/>
      <dgm:t>
        <a:bodyPr/>
        <a:lstStyle/>
        <a:p>
          <a:endParaRPr lang="en-US"/>
        </a:p>
      </dgm:t>
    </dgm:pt>
    <dgm:pt modelId="{B15DBA91-5C34-46C5-B16F-4C80ED0155D6}" type="pres">
      <dgm:prSet presAssocID="{08074300-868E-46C5-A1A4-CF1CF3B25EDC}" presName="comp" presStyleCnt="0"/>
      <dgm:spPr/>
      <dgm:t>
        <a:bodyPr/>
        <a:lstStyle/>
        <a:p>
          <a:endParaRPr lang="en-US"/>
        </a:p>
      </dgm:t>
    </dgm:pt>
    <dgm:pt modelId="{A2D38E79-477C-469E-BD6C-9E698BAFAC57}" type="pres">
      <dgm:prSet presAssocID="{08074300-868E-46C5-A1A4-CF1CF3B25EDC}" presName="box" presStyleLbl="node1" presStyleIdx="2" presStyleCnt="3"/>
      <dgm:spPr/>
      <dgm:t>
        <a:bodyPr/>
        <a:lstStyle/>
        <a:p>
          <a:endParaRPr lang="en-US"/>
        </a:p>
      </dgm:t>
    </dgm:pt>
    <dgm:pt modelId="{4429081F-B5E7-4616-BE3E-3F2A3B13B188}" type="pres">
      <dgm:prSet presAssocID="{08074300-868E-46C5-A1A4-CF1CF3B25ED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5456117-0286-4A54-BB68-CFEA58E0098D}" type="pres">
      <dgm:prSet presAssocID="{08074300-868E-46C5-A1A4-CF1CF3B25ED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6E289F-11BB-4DC6-AD3E-B968FCBD340F}" type="presOf" srcId="{7627F6CD-D327-49F8-802E-9D98C1BCA55B}" destId="{C7420194-5E82-4BEE-872E-A32C157CF304}" srcOrd="1" destOrd="3" presId="urn:microsoft.com/office/officeart/2005/8/layout/vList4"/>
    <dgm:cxn modelId="{2EFAC69F-B14F-4C5C-ADC6-13A1A1277BE3}" srcId="{08074300-868E-46C5-A1A4-CF1CF3B25EDC}" destId="{04442FD1-24C6-4828-B65A-9FAF7FE447FA}" srcOrd="0" destOrd="0" parTransId="{A04719CE-32F1-4434-B7C7-BD7437D16EA6}" sibTransId="{D96A2B79-4B6A-4400-9558-E9227967D10B}"/>
    <dgm:cxn modelId="{F0456ED3-8B3F-4487-9B63-79A1F29A234B}" type="presOf" srcId="{CDB6B2FB-5CC3-4CEE-AA67-F13403B6F6D4}" destId="{C5456117-0286-4A54-BB68-CFEA58E0098D}" srcOrd="1" destOrd="3" presId="urn:microsoft.com/office/officeart/2005/8/layout/vList4"/>
    <dgm:cxn modelId="{5B8A4BEF-98A7-4DB8-9F29-A6936BD1C40A}" type="presOf" srcId="{8B26D74A-0F63-424C-9C2C-5E96284C9EF9}" destId="{C7420194-5E82-4BEE-872E-A32C157CF304}" srcOrd="1" destOrd="2" presId="urn:microsoft.com/office/officeart/2005/8/layout/vList4"/>
    <dgm:cxn modelId="{5DF87BE3-0C62-4481-93F2-60965E3A3E77}" srcId="{51DD5357-7A9F-409F-ACD1-300E86211FF4}" destId="{1B6D19C9-7626-4C1F-A70A-1BCCB8755A50}" srcOrd="1" destOrd="0" parTransId="{F8A0647B-9A66-46A9-BBBF-8E4CBD55E9D4}" sibTransId="{7CBA03F1-578C-491A-9874-388A8009BB29}"/>
    <dgm:cxn modelId="{AC46061C-7C8F-4B5C-A41C-64B40B845ACD}" type="presOf" srcId="{51DD5357-7A9F-409F-ACD1-300E86211FF4}" destId="{9BD5C9C0-DBAE-4757-81EB-894FE8D5D292}" srcOrd="1" destOrd="0" presId="urn:microsoft.com/office/officeart/2005/8/layout/vList4"/>
    <dgm:cxn modelId="{F28B1E77-D22B-4230-A6C2-E2A2121239E8}" type="presOf" srcId="{2B5E9000-4996-4F66-A6F0-3DC3CDDC6C38}" destId="{C5456117-0286-4A54-BB68-CFEA58E0098D}" srcOrd="1" destOrd="2" presId="urn:microsoft.com/office/officeart/2005/8/layout/vList4"/>
    <dgm:cxn modelId="{216FD2A7-2064-4CB9-BB75-02C782C49937}" type="presOf" srcId="{08074300-868E-46C5-A1A4-CF1CF3B25EDC}" destId="{C5456117-0286-4A54-BB68-CFEA58E0098D}" srcOrd="1" destOrd="0" presId="urn:microsoft.com/office/officeart/2005/8/layout/vList4"/>
    <dgm:cxn modelId="{DA3C327B-6FB6-4ADF-9489-4CE9CBC0A065}" type="presOf" srcId="{BBDE7E84-A92E-4EBD-A208-42477725A54E}" destId="{D653F0F0-3A87-4CAF-9932-EB611F74C3AD}" srcOrd="0" destOrd="0" presId="urn:microsoft.com/office/officeart/2005/8/layout/vList4"/>
    <dgm:cxn modelId="{C6767C28-0205-4CE8-8E2B-966F8F1D3B14}" srcId="{BBDE7E84-A92E-4EBD-A208-42477725A54E}" destId="{08074300-868E-46C5-A1A4-CF1CF3B25EDC}" srcOrd="2" destOrd="0" parTransId="{83321866-7BCB-46D4-A1BE-2C0AE6EF6C66}" sibTransId="{EC62B76B-7DBF-47FC-9005-23E99EBB4058}"/>
    <dgm:cxn modelId="{C77117BF-4EA6-4D7E-97AB-0BE2A50AD7A7}" type="presOf" srcId="{87BE3025-8C8C-4555-8AFE-0C6ACBF5386D}" destId="{89C03DC9-21CF-4881-B15F-04AEDA43E830}" srcOrd="0" destOrd="1" presId="urn:microsoft.com/office/officeart/2005/8/layout/vList4"/>
    <dgm:cxn modelId="{B799312F-91FB-4DEA-A649-972A4E4583B1}" type="presOf" srcId="{08074300-868E-46C5-A1A4-CF1CF3B25EDC}" destId="{A2D38E79-477C-469E-BD6C-9E698BAFAC57}" srcOrd="0" destOrd="0" presId="urn:microsoft.com/office/officeart/2005/8/layout/vList4"/>
    <dgm:cxn modelId="{93DAC63A-5C46-4A05-B8FA-32B2DECA5DCB}" type="presOf" srcId="{04442FD1-24C6-4828-B65A-9FAF7FE447FA}" destId="{A2D38E79-477C-469E-BD6C-9E698BAFAC57}" srcOrd="0" destOrd="1" presId="urn:microsoft.com/office/officeart/2005/8/layout/vList4"/>
    <dgm:cxn modelId="{40888EF8-07DA-49E6-9A71-DC71064EEEFD}" srcId="{7E298B2A-4F27-4ABF-9C45-64E099DAD258}" destId="{7936AF2B-6AB0-43B6-B005-26B54F7235DF}" srcOrd="0" destOrd="0" parTransId="{05EFE685-2926-48C7-AB25-D0C7BD72BA43}" sibTransId="{16477930-C432-48C5-A418-E930B22FABD5}"/>
    <dgm:cxn modelId="{1C860CBD-2D13-472F-A143-1700147EEFB2}" type="presOf" srcId="{87BE3025-8C8C-4555-8AFE-0C6ACBF5386D}" destId="{9BD5C9C0-DBAE-4757-81EB-894FE8D5D292}" srcOrd="1" destOrd="1" presId="urn:microsoft.com/office/officeart/2005/8/layout/vList4"/>
    <dgm:cxn modelId="{F67FA9F4-CE08-46C7-9E9E-521CD38DB19B}" srcId="{7E298B2A-4F27-4ABF-9C45-64E099DAD258}" destId="{7627F6CD-D327-49F8-802E-9D98C1BCA55B}" srcOrd="2" destOrd="0" parTransId="{DB9DA16B-AC65-41D7-9DDB-169EB26A7B40}" sibTransId="{46EF8751-7E25-4A8C-B243-E7D33B38ACB6}"/>
    <dgm:cxn modelId="{75753D40-7DDE-4AAE-874E-216F2371A3D0}" srcId="{BBDE7E84-A92E-4EBD-A208-42477725A54E}" destId="{7E298B2A-4F27-4ABF-9C45-64E099DAD258}" srcOrd="1" destOrd="0" parTransId="{2AB7CD7A-3968-4779-8F47-2FC264C9E0A9}" sibTransId="{BAC6A457-B574-4C3B-818A-49D0F80CD8BA}"/>
    <dgm:cxn modelId="{84A83FA2-4823-46D9-83C4-757AF78574D4}" type="presOf" srcId="{8B26D74A-0F63-424C-9C2C-5E96284C9EF9}" destId="{19C1AF65-BFFB-489B-AB7C-E39300B45D9B}" srcOrd="0" destOrd="2" presId="urn:microsoft.com/office/officeart/2005/8/layout/vList4"/>
    <dgm:cxn modelId="{63BD6207-2595-434D-A78C-3A4F88FD66D3}" type="presOf" srcId="{1B6D19C9-7626-4C1F-A70A-1BCCB8755A50}" destId="{89C03DC9-21CF-4881-B15F-04AEDA43E830}" srcOrd="0" destOrd="2" presId="urn:microsoft.com/office/officeart/2005/8/layout/vList4"/>
    <dgm:cxn modelId="{39E306D7-BA75-4610-BBE8-D2033ABF3531}" type="presOf" srcId="{04442FD1-24C6-4828-B65A-9FAF7FE447FA}" destId="{C5456117-0286-4A54-BB68-CFEA58E0098D}" srcOrd="1" destOrd="1" presId="urn:microsoft.com/office/officeart/2005/8/layout/vList4"/>
    <dgm:cxn modelId="{9BAEF70D-C9FB-493E-AE30-940F2FC91CDB}" srcId="{08074300-868E-46C5-A1A4-CF1CF3B25EDC}" destId="{CDB6B2FB-5CC3-4CEE-AA67-F13403B6F6D4}" srcOrd="2" destOrd="0" parTransId="{DA29AB91-08FA-45F9-9C35-E9A808D30802}" sibTransId="{405ACE3E-466E-4335-B496-72C7BF9D002A}"/>
    <dgm:cxn modelId="{C083F3BC-6D94-4F61-B9FD-5DC7590BA5DF}" type="presOf" srcId="{1B6D19C9-7626-4C1F-A70A-1BCCB8755A50}" destId="{9BD5C9C0-DBAE-4757-81EB-894FE8D5D292}" srcOrd="1" destOrd="2" presId="urn:microsoft.com/office/officeart/2005/8/layout/vList4"/>
    <dgm:cxn modelId="{2D906080-265B-4A5A-89CE-29CFEF4DC506}" srcId="{7E298B2A-4F27-4ABF-9C45-64E099DAD258}" destId="{8B26D74A-0F63-424C-9C2C-5E96284C9EF9}" srcOrd="1" destOrd="0" parTransId="{9AF5383D-C950-4921-A8A1-D710BC44B5F8}" sibTransId="{FF09DBF6-BFF3-4570-94C7-9B45C4DB5554}"/>
    <dgm:cxn modelId="{71AE0C74-5EE9-4A80-A4D7-A7289B26CC02}" type="presOf" srcId="{7E298B2A-4F27-4ABF-9C45-64E099DAD258}" destId="{19C1AF65-BFFB-489B-AB7C-E39300B45D9B}" srcOrd="0" destOrd="0" presId="urn:microsoft.com/office/officeart/2005/8/layout/vList4"/>
    <dgm:cxn modelId="{B9367549-AAD8-4738-8BB4-B0521451BB81}" srcId="{08074300-868E-46C5-A1A4-CF1CF3B25EDC}" destId="{2B5E9000-4996-4F66-A6F0-3DC3CDDC6C38}" srcOrd="1" destOrd="0" parTransId="{84B28FA6-AB11-4936-ADE7-7B3A687B7B46}" sibTransId="{CBC2B840-78BC-40A5-829A-621A069DADDB}"/>
    <dgm:cxn modelId="{FEFC60B5-48F5-4EF0-BDCB-92D90CEFF270}" type="presOf" srcId="{2B5E9000-4996-4F66-A6F0-3DC3CDDC6C38}" destId="{A2D38E79-477C-469E-BD6C-9E698BAFAC57}" srcOrd="0" destOrd="2" presId="urn:microsoft.com/office/officeart/2005/8/layout/vList4"/>
    <dgm:cxn modelId="{34073F07-4D9B-48AA-90CA-A77DF2C8AC4B}" type="presOf" srcId="{7936AF2B-6AB0-43B6-B005-26B54F7235DF}" destId="{C7420194-5E82-4BEE-872E-A32C157CF304}" srcOrd="1" destOrd="1" presId="urn:microsoft.com/office/officeart/2005/8/layout/vList4"/>
    <dgm:cxn modelId="{5987AAB7-A8CA-47FB-B242-76112CC715A1}" srcId="{51DD5357-7A9F-409F-ACD1-300E86211FF4}" destId="{87BE3025-8C8C-4555-8AFE-0C6ACBF5386D}" srcOrd="0" destOrd="0" parTransId="{81A526C4-23F8-48B3-B988-32CDB93BF315}" sibTransId="{BD1349B9-EBE2-44AA-8D7B-1C330118BD9A}"/>
    <dgm:cxn modelId="{326527F6-65F4-4F74-9429-C5FED1DFC6E5}" type="presOf" srcId="{7627F6CD-D327-49F8-802E-9D98C1BCA55B}" destId="{19C1AF65-BFFB-489B-AB7C-E39300B45D9B}" srcOrd="0" destOrd="3" presId="urn:microsoft.com/office/officeart/2005/8/layout/vList4"/>
    <dgm:cxn modelId="{9238C4BA-3734-4DBC-98CF-6F7E6E05FD21}" type="presOf" srcId="{7E298B2A-4F27-4ABF-9C45-64E099DAD258}" destId="{C7420194-5E82-4BEE-872E-A32C157CF304}" srcOrd="1" destOrd="0" presId="urn:microsoft.com/office/officeart/2005/8/layout/vList4"/>
    <dgm:cxn modelId="{91A981C8-5095-4FE8-8619-243463F340EA}" type="presOf" srcId="{51DD5357-7A9F-409F-ACD1-300E86211FF4}" destId="{89C03DC9-21CF-4881-B15F-04AEDA43E830}" srcOrd="0" destOrd="0" presId="urn:microsoft.com/office/officeart/2005/8/layout/vList4"/>
    <dgm:cxn modelId="{C1134EBB-D8A4-45F2-816E-52A1ED53923C}" type="presOf" srcId="{7936AF2B-6AB0-43B6-B005-26B54F7235DF}" destId="{19C1AF65-BFFB-489B-AB7C-E39300B45D9B}" srcOrd="0" destOrd="1" presId="urn:microsoft.com/office/officeart/2005/8/layout/vList4"/>
    <dgm:cxn modelId="{75E9CEB4-FE66-40D2-8C3F-BC55332716FF}" srcId="{BBDE7E84-A92E-4EBD-A208-42477725A54E}" destId="{51DD5357-7A9F-409F-ACD1-300E86211FF4}" srcOrd="0" destOrd="0" parTransId="{1BDFC35E-1F21-47CA-A8E3-E898C0E586C1}" sibTransId="{11C78220-4E6B-49E6-B3DC-9E9149C86DF4}"/>
    <dgm:cxn modelId="{CD780EB5-9CD1-4179-BE3D-32F565EAA720}" type="presOf" srcId="{CDB6B2FB-5CC3-4CEE-AA67-F13403B6F6D4}" destId="{A2D38E79-477C-469E-BD6C-9E698BAFAC57}" srcOrd="0" destOrd="3" presId="urn:microsoft.com/office/officeart/2005/8/layout/vList4"/>
    <dgm:cxn modelId="{80B26314-3212-4A20-844C-EDA5B3EE411B}" type="presParOf" srcId="{D653F0F0-3A87-4CAF-9932-EB611F74C3AD}" destId="{B1E82451-DC20-47E2-BBE2-E7CF3A488CC2}" srcOrd="0" destOrd="0" presId="urn:microsoft.com/office/officeart/2005/8/layout/vList4"/>
    <dgm:cxn modelId="{63719DCD-1460-4E86-8D64-8B625E6423E9}" type="presParOf" srcId="{B1E82451-DC20-47E2-BBE2-E7CF3A488CC2}" destId="{89C03DC9-21CF-4881-B15F-04AEDA43E830}" srcOrd="0" destOrd="0" presId="urn:microsoft.com/office/officeart/2005/8/layout/vList4"/>
    <dgm:cxn modelId="{5D026571-CFC4-4813-9CBE-F5E4F89CF78C}" type="presParOf" srcId="{B1E82451-DC20-47E2-BBE2-E7CF3A488CC2}" destId="{4D3D9134-5A8D-4B54-91DC-D8503FF0EEFD}" srcOrd="1" destOrd="0" presId="urn:microsoft.com/office/officeart/2005/8/layout/vList4"/>
    <dgm:cxn modelId="{25F29A25-5ABC-48AC-AFAF-70C9AE9EF9C8}" type="presParOf" srcId="{B1E82451-DC20-47E2-BBE2-E7CF3A488CC2}" destId="{9BD5C9C0-DBAE-4757-81EB-894FE8D5D292}" srcOrd="2" destOrd="0" presId="urn:microsoft.com/office/officeart/2005/8/layout/vList4"/>
    <dgm:cxn modelId="{AB571940-1937-4D46-89DC-99B6A07ECD7F}" type="presParOf" srcId="{D653F0F0-3A87-4CAF-9932-EB611F74C3AD}" destId="{246C6CCE-9F0A-4CBE-A1DB-28AC330112AE}" srcOrd="1" destOrd="0" presId="urn:microsoft.com/office/officeart/2005/8/layout/vList4"/>
    <dgm:cxn modelId="{7C011E25-228A-4159-91BA-FE5BF12BD35D}" type="presParOf" srcId="{D653F0F0-3A87-4CAF-9932-EB611F74C3AD}" destId="{678FDC44-385B-41AA-B72F-E2B6015F4350}" srcOrd="2" destOrd="0" presId="urn:microsoft.com/office/officeart/2005/8/layout/vList4"/>
    <dgm:cxn modelId="{08ADDBAF-80A6-4261-8B9A-6EE86F8C51A4}" type="presParOf" srcId="{678FDC44-385B-41AA-B72F-E2B6015F4350}" destId="{19C1AF65-BFFB-489B-AB7C-E39300B45D9B}" srcOrd="0" destOrd="0" presId="urn:microsoft.com/office/officeart/2005/8/layout/vList4"/>
    <dgm:cxn modelId="{5106FA56-1173-4408-ADBE-BCC313B0713A}" type="presParOf" srcId="{678FDC44-385B-41AA-B72F-E2B6015F4350}" destId="{FC6CAE5C-8BBC-4B06-8FD4-BBC5CFE76EA4}" srcOrd="1" destOrd="0" presId="urn:microsoft.com/office/officeart/2005/8/layout/vList4"/>
    <dgm:cxn modelId="{126F875C-ED4E-4AFD-9C51-96F380D372B9}" type="presParOf" srcId="{678FDC44-385B-41AA-B72F-E2B6015F4350}" destId="{C7420194-5E82-4BEE-872E-A32C157CF304}" srcOrd="2" destOrd="0" presId="urn:microsoft.com/office/officeart/2005/8/layout/vList4"/>
    <dgm:cxn modelId="{06448871-97CD-47B5-8E9A-7463539AF9FD}" type="presParOf" srcId="{D653F0F0-3A87-4CAF-9932-EB611F74C3AD}" destId="{5B50E3A1-62BC-430F-81F4-EDA3538B0117}" srcOrd="3" destOrd="0" presId="urn:microsoft.com/office/officeart/2005/8/layout/vList4"/>
    <dgm:cxn modelId="{6DB0B3AC-C84E-4CC9-B53A-9A8005D1DF5D}" type="presParOf" srcId="{D653F0F0-3A87-4CAF-9932-EB611F74C3AD}" destId="{B15DBA91-5C34-46C5-B16F-4C80ED0155D6}" srcOrd="4" destOrd="0" presId="urn:microsoft.com/office/officeart/2005/8/layout/vList4"/>
    <dgm:cxn modelId="{3139735D-0A27-41CC-B6AE-04CD6F16C473}" type="presParOf" srcId="{B15DBA91-5C34-46C5-B16F-4C80ED0155D6}" destId="{A2D38E79-477C-469E-BD6C-9E698BAFAC57}" srcOrd="0" destOrd="0" presId="urn:microsoft.com/office/officeart/2005/8/layout/vList4"/>
    <dgm:cxn modelId="{3D9B9F4D-3C83-4D45-AC92-CFF9BB477A01}" type="presParOf" srcId="{B15DBA91-5C34-46C5-B16F-4C80ED0155D6}" destId="{4429081F-B5E7-4616-BE3E-3F2A3B13B188}" srcOrd="1" destOrd="0" presId="urn:microsoft.com/office/officeart/2005/8/layout/vList4"/>
    <dgm:cxn modelId="{039E50BA-2589-4E98-8CA9-7CDA5F3BC0D4}" type="presParOf" srcId="{B15DBA91-5C34-46C5-B16F-4C80ED0155D6}" destId="{C5456117-0286-4A54-BB68-CFEA58E0098D}" srcOrd="2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EF5CB0-986D-4565-B1A8-04EC6E0FDDCA}" type="doc">
      <dgm:prSet loTypeId="urn:microsoft.com/office/officeart/2005/8/layout/hList6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7BB1F53-6C63-4706-8C4D-AC2E4E22FBCA}">
      <dgm:prSet/>
      <dgm:spPr/>
      <dgm:t>
        <a:bodyPr/>
        <a:lstStyle/>
        <a:p>
          <a:pPr rtl="0"/>
          <a:r>
            <a:rPr lang="en-US" b="1" dirty="0" smtClean="0"/>
            <a:t>What is it? </a:t>
          </a:r>
          <a:endParaRPr lang="en-US" b="1" dirty="0"/>
        </a:p>
      </dgm:t>
    </dgm:pt>
    <dgm:pt modelId="{69E5D14B-14E3-4518-92CD-69A46D699F31}" type="parTrans" cxnId="{1A9A3D87-88C1-4505-92FF-11DF4E0CB0F9}">
      <dgm:prSet/>
      <dgm:spPr/>
      <dgm:t>
        <a:bodyPr/>
        <a:lstStyle/>
        <a:p>
          <a:endParaRPr lang="en-US"/>
        </a:p>
      </dgm:t>
    </dgm:pt>
    <dgm:pt modelId="{B2A2ACC3-0EE4-470C-B24E-87AFCCF37403}" type="sibTrans" cxnId="{1A9A3D87-88C1-4505-92FF-11DF4E0CB0F9}">
      <dgm:prSet/>
      <dgm:spPr/>
      <dgm:t>
        <a:bodyPr/>
        <a:lstStyle/>
        <a:p>
          <a:endParaRPr lang="en-US"/>
        </a:p>
      </dgm:t>
    </dgm:pt>
    <dgm:pt modelId="{62510888-33CE-4A8F-BE84-BC49833DAC0F}">
      <dgm:prSet/>
      <dgm:spPr/>
      <dgm:t>
        <a:bodyPr/>
        <a:lstStyle/>
        <a:p>
          <a:pPr rtl="0"/>
          <a:r>
            <a:rPr lang="en-US" dirty="0" smtClean="0"/>
            <a:t>A draft OGSA (Open Grid Services Architectures) interoperability standard for batch job scheduler task submission and management</a:t>
          </a:r>
          <a:endParaRPr lang="en-US" dirty="0"/>
        </a:p>
      </dgm:t>
    </dgm:pt>
    <dgm:pt modelId="{4362DD59-00C4-4749-93D0-348B32EB7667}" type="parTrans" cxnId="{152FE2D0-E134-4467-A3C0-AD26B5B88FD0}">
      <dgm:prSet/>
      <dgm:spPr/>
      <dgm:t>
        <a:bodyPr/>
        <a:lstStyle/>
        <a:p>
          <a:endParaRPr lang="en-US"/>
        </a:p>
      </dgm:t>
    </dgm:pt>
    <dgm:pt modelId="{8DDAE82B-1FF1-4F63-B638-2E70005BAE91}" type="sibTrans" cxnId="{152FE2D0-E134-4467-A3C0-AD26B5B88FD0}">
      <dgm:prSet/>
      <dgm:spPr/>
      <dgm:t>
        <a:bodyPr/>
        <a:lstStyle/>
        <a:p>
          <a:endParaRPr lang="en-US"/>
        </a:p>
      </dgm:t>
    </dgm:pt>
    <dgm:pt modelId="{219847F6-FA05-48C3-9C5D-E56EF3B29363}">
      <dgm:prSet/>
      <dgm:spPr/>
      <dgm:t>
        <a:bodyPr/>
        <a:lstStyle/>
        <a:p>
          <a:pPr rtl="0"/>
          <a:r>
            <a:rPr lang="en-US" dirty="0" smtClean="0"/>
            <a:t>Based on web services standards (HTTP, XML, SOAP) </a:t>
          </a:r>
          <a:endParaRPr lang="en-US" dirty="0"/>
        </a:p>
      </dgm:t>
    </dgm:pt>
    <dgm:pt modelId="{44A6162B-6C9D-4403-ACB8-316CD3EA7A94}" type="parTrans" cxnId="{89E577FC-DFC7-442E-B973-40867555A679}">
      <dgm:prSet/>
      <dgm:spPr/>
      <dgm:t>
        <a:bodyPr/>
        <a:lstStyle/>
        <a:p>
          <a:endParaRPr lang="en-US"/>
        </a:p>
      </dgm:t>
    </dgm:pt>
    <dgm:pt modelId="{0148DEC7-1051-4256-958F-D837E8D006E7}" type="sibTrans" cxnId="{89E577FC-DFC7-442E-B973-40867555A679}">
      <dgm:prSet/>
      <dgm:spPr/>
      <dgm:t>
        <a:bodyPr/>
        <a:lstStyle/>
        <a:p>
          <a:endParaRPr lang="en-US"/>
        </a:p>
      </dgm:t>
    </dgm:pt>
    <dgm:pt modelId="{2D952B6B-DCC7-4CFF-BCFC-7753D584686A}">
      <dgm:prSet/>
      <dgm:spPr/>
      <dgm:t>
        <a:bodyPr/>
        <a:lstStyle/>
        <a:p>
          <a:pPr rtl="0"/>
          <a:r>
            <a:rPr lang="en-US" b="1" dirty="0" smtClean="0"/>
            <a:t>What is its value?</a:t>
          </a:r>
          <a:endParaRPr lang="en-US" b="1" dirty="0"/>
        </a:p>
      </dgm:t>
    </dgm:pt>
    <dgm:pt modelId="{DCD5E534-5343-4127-9527-B22244A8F621}" type="parTrans" cxnId="{F5CDF1B4-FA86-494B-B12A-3D8A44271821}">
      <dgm:prSet/>
      <dgm:spPr/>
      <dgm:t>
        <a:bodyPr/>
        <a:lstStyle/>
        <a:p>
          <a:endParaRPr lang="en-US"/>
        </a:p>
      </dgm:t>
    </dgm:pt>
    <dgm:pt modelId="{63B903A5-E4C1-4E63-9628-67661766F08B}" type="sibTrans" cxnId="{F5CDF1B4-FA86-494B-B12A-3D8A44271821}">
      <dgm:prSet/>
      <dgm:spPr/>
      <dgm:t>
        <a:bodyPr/>
        <a:lstStyle/>
        <a:p>
          <a:endParaRPr lang="en-US"/>
        </a:p>
      </dgm:t>
    </dgm:pt>
    <dgm:pt modelId="{839F69A2-4CEA-4EB6-ACE8-012A2B9AF662}">
      <dgm:prSet/>
      <dgm:spPr/>
      <dgm:t>
        <a:bodyPr/>
        <a:lstStyle/>
        <a:p>
          <a:pPr rtl="0"/>
          <a:r>
            <a:rPr lang="en-US" dirty="0" smtClean="0"/>
            <a:t>Enables integration of HPC applications executing on different platforms and schedulers via web services standards</a:t>
          </a:r>
          <a:endParaRPr lang="en-US" dirty="0"/>
        </a:p>
      </dgm:t>
    </dgm:pt>
    <dgm:pt modelId="{D416552B-79D8-4934-822D-335DCAC8A976}" type="parTrans" cxnId="{C5585961-56FA-45CF-88E5-DFCE50B4AE20}">
      <dgm:prSet/>
      <dgm:spPr/>
      <dgm:t>
        <a:bodyPr/>
        <a:lstStyle/>
        <a:p>
          <a:endParaRPr lang="en-US"/>
        </a:p>
      </dgm:t>
    </dgm:pt>
    <dgm:pt modelId="{B837255E-8BAB-4F0E-9439-9AFAE601F6C1}" type="sibTrans" cxnId="{C5585961-56FA-45CF-88E5-DFCE50B4AE20}">
      <dgm:prSet/>
      <dgm:spPr/>
      <dgm:t>
        <a:bodyPr/>
        <a:lstStyle/>
        <a:p>
          <a:endParaRPr lang="en-US"/>
        </a:p>
      </dgm:t>
    </dgm:pt>
    <dgm:pt modelId="{3D886B34-BDA9-4445-8124-46F26A939C4B}">
      <dgm:prSet/>
      <dgm:spPr/>
      <dgm:t>
        <a:bodyPr/>
        <a:lstStyle/>
        <a:p>
          <a:pPr rtl="0"/>
          <a:r>
            <a:rPr lang="en-US" dirty="0" smtClean="0"/>
            <a:t>What’s the Status?</a:t>
          </a:r>
          <a:endParaRPr lang="en-US" dirty="0"/>
        </a:p>
      </dgm:t>
    </dgm:pt>
    <dgm:pt modelId="{41F4AD51-0904-41DD-91E9-DC0BBBAF99B1}" type="parTrans" cxnId="{08E3DEAC-AD3D-455C-BC5D-C39C7996AEED}">
      <dgm:prSet/>
      <dgm:spPr/>
      <dgm:t>
        <a:bodyPr/>
        <a:lstStyle/>
        <a:p>
          <a:endParaRPr lang="en-US"/>
        </a:p>
      </dgm:t>
    </dgm:pt>
    <dgm:pt modelId="{DCD6CB5E-7AE6-430B-A3AC-2B005F1C4673}" type="sibTrans" cxnId="{08E3DEAC-AD3D-455C-BC5D-C39C7996AEED}">
      <dgm:prSet/>
      <dgm:spPr/>
      <dgm:t>
        <a:bodyPr/>
        <a:lstStyle/>
        <a:p>
          <a:endParaRPr lang="en-US"/>
        </a:p>
      </dgm:t>
    </dgm:pt>
    <dgm:pt modelId="{3DA2EACD-0801-4864-ABE6-DFED44D575D2}">
      <dgm:prSet/>
      <dgm:spPr/>
      <dgm:t>
        <a:bodyPr/>
        <a:lstStyle/>
        <a:p>
          <a:pPr rtl="0"/>
          <a:r>
            <a:rPr lang="en-US" dirty="0" smtClean="0"/>
            <a:t>Passed the public comment period</a:t>
          </a:r>
          <a:endParaRPr lang="en-US" dirty="0"/>
        </a:p>
      </dgm:t>
    </dgm:pt>
    <dgm:pt modelId="{9F7351CD-8A32-4EC6-9C3D-8F1A3D04B86D}" type="parTrans" cxnId="{36659176-7815-4BFA-8E15-6DAEF39E23C3}">
      <dgm:prSet/>
      <dgm:spPr/>
      <dgm:t>
        <a:bodyPr/>
        <a:lstStyle/>
        <a:p>
          <a:endParaRPr lang="en-US"/>
        </a:p>
      </dgm:t>
    </dgm:pt>
    <dgm:pt modelId="{485A6260-D80D-442A-B7D3-0C47BB3218FC}" type="sibTrans" cxnId="{36659176-7815-4BFA-8E15-6DAEF39E23C3}">
      <dgm:prSet/>
      <dgm:spPr/>
      <dgm:t>
        <a:bodyPr/>
        <a:lstStyle/>
        <a:p>
          <a:endParaRPr lang="en-US"/>
        </a:p>
      </dgm:t>
    </dgm:pt>
    <dgm:pt modelId="{1E98BEB2-43C5-4E12-82DF-92614E4528E5}">
      <dgm:prSet/>
      <dgm:spPr/>
      <dgm:t>
        <a:bodyPr/>
        <a:lstStyle/>
        <a:p>
          <a:pPr rtl="0"/>
          <a:r>
            <a:rPr lang="en-US" dirty="0" smtClean="0"/>
            <a:t>Working on new extensions</a:t>
          </a:r>
          <a:endParaRPr lang="en-US" dirty="0"/>
        </a:p>
      </dgm:t>
    </dgm:pt>
    <dgm:pt modelId="{69954A91-CD8C-4D83-AF6A-7F02D13E55C0}" type="parTrans" cxnId="{81BD59D4-5D2F-4E61-B2A5-79328D024EC6}">
      <dgm:prSet/>
      <dgm:spPr/>
      <dgm:t>
        <a:bodyPr/>
        <a:lstStyle/>
        <a:p>
          <a:endParaRPr lang="en-US"/>
        </a:p>
      </dgm:t>
    </dgm:pt>
    <dgm:pt modelId="{180E31A8-FD81-46E6-B3DD-2F8427378277}" type="sibTrans" cxnId="{81BD59D4-5D2F-4E61-B2A5-79328D024EC6}">
      <dgm:prSet/>
      <dgm:spPr/>
      <dgm:t>
        <a:bodyPr/>
        <a:lstStyle/>
        <a:p>
          <a:endParaRPr lang="en-US"/>
        </a:p>
      </dgm:t>
    </dgm:pt>
    <dgm:pt modelId="{7CFD912E-2A63-45D1-860E-F7BB8FA87686}" type="pres">
      <dgm:prSet presAssocID="{6EEF5CB0-986D-4565-B1A8-04EC6E0FDD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BA2731-9CB6-45C8-88C6-454B31F783E2}" type="pres">
      <dgm:prSet presAssocID="{97BB1F53-6C63-4706-8C4D-AC2E4E22FB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7C647-B4AB-4A83-B0AF-482C9278F489}" type="pres">
      <dgm:prSet presAssocID="{B2A2ACC3-0EE4-470C-B24E-87AFCCF37403}" presName="sibTrans" presStyleCnt="0"/>
      <dgm:spPr/>
      <dgm:t>
        <a:bodyPr/>
        <a:lstStyle/>
        <a:p>
          <a:endParaRPr lang="en-US"/>
        </a:p>
      </dgm:t>
    </dgm:pt>
    <dgm:pt modelId="{7F9C52A9-7BE0-44F9-92BD-18B350396ED0}" type="pres">
      <dgm:prSet presAssocID="{2D952B6B-DCC7-4CFF-BCFC-7753D58468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9E3A0-C9FC-409C-9966-E3D4B1C5EEA7}" type="pres">
      <dgm:prSet presAssocID="{63B903A5-E4C1-4E63-9628-67661766F08B}" presName="sibTrans" presStyleCnt="0"/>
      <dgm:spPr/>
      <dgm:t>
        <a:bodyPr/>
        <a:lstStyle/>
        <a:p>
          <a:endParaRPr lang="en-US"/>
        </a:p>
      </dgm:t>
    </dgm:pt>
    <dgm:pt modelId="{AABAD1E1-E905-44F6-A8D7-5E4A31652D3E}" type="pres">
      <dgm:prSet presAssocID="{3D886B34-BDA9-4445-8124-46F26A939C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CCE507-9DDA-46EE-A69E-E1CDEFE361B1}" type="presOf" srcId="{839F69A2-4CEA-4EB6-ACE8-012A2B9AF662}" destId="{7F9C52A9-7BE0-44F9-92BD-18B350396ED0}" srcOrd="0" destOrd="1" presId="urn:microsoft.com/office/officeart/2005/8/layout/hList6"/>
    <dgm:cxn modelId="{F5CDF1B4-FA86-494B-B12A-3D8A44271821}" srcId="{6EEF5CB0-986D-4565-B1A8-04EC6E0FDDCA}" destId="{2D952B6B-DCC7-4CFF-BCFC-7753D584686A}" srcOrd="1" destOrd="0" parTransId="{DCD5E534-5343-4127-9527-B22244A8F621}" sibTransId="{63B903A5-E4C1-4E63-9628-67661766F08B}"/>
    <dgm:cxn modelId="{A02A9D64-E9D5-4262-BAB0-791DA677527B}" type="presOf" srcId="{97BB1F53-6C63-4706-8C4D-AC2E4E22FBCA}" destId="{86BA2731-9CB6-45C8-88C6-454B31F783E2}" srcOrd="0" destOrd="0" presId="urn:microsoft.com/office/officeart/2005/8/layout/hList6"/>
    <dgm:cxn modelId="{3A5F41EE-FF88-4BA3-8BD2-5E70FAD9F1A7}" type="presOf" srcId="{62510888-33CE-4A8F-BE84-BC49833DAC0F}" destId="{86BA2731-9CB6-45C8-88C6-454B31F783E2}" srcOrd="0" destOrd="1" presId="urn:microsoft.com/office/officeart/2005/8/layout/hList6"/>
    <dgm:cxn modelId="{81BD59D4-5D2F-4E61-B2A5-79328D024EC6}" srcId="{3D886B34-BDA9-4445-8124-46F26A939C4B}" destId="{1E98BEB2-43C5-4E12-82DF-92614E4528E5}" srcOrd="1" destOrd="0" parTransId="{69954A91-CD8C-4D83-AF6A-7F02D13E55C0}" sibTransId="{180E31A8-FD81-46E6-B3DD-2F8427378277}"/>
    <dgm:cxn modelId="{E44F3FC2-49AA-49A4-90C6-80E0C1911021}" type="presOf" srcId="{1E98BEB2-43C5-4E12-82DF-92614E4528E5}" destId="{AABAD1E1-E905-44F6-A8D7-5E4A31652D3E}" srcOrd="0" destOrd="2" presId="urn:microsoft.com/office/officeart/2005/8/layout/hList6"/>
    <dgm:cxn modelId="{C5585961-56FA-45CF-88E5-DFCE50B4AE20}" srcId="{2D952B6B-DCC7-4CFF-BCFC-7753D584686A}" destId="{839F69A2-4CEA-4EB6-ACE8-012A2B9AF662}" srcOrd="0" destOrd="0" parTransId="{D416552B-79D8-4934-822D-335DCAC8A976}" sibTransId="{B837255E-8BAB-4F0E-9439-9AFAE601F6C1}"/>
    <dgm:cxn modelId="{152FE2D0-E134-4467-A3C0-AD26B5B88FD0}" srcId="{97BB1F53-6C63-4706-8C4D-AC2E4E22FBCA}" destId="{62510888-33CE-4A8F-BE84-BC49833DAC0F}" srcOrd="0" destOrd="0" parTransId="{4362DD59-00C4-4749-93D0-348B32EB7667}" sibTransId="{8DDAE82B-1FF1-4F63-B638-2E70005BAE91}"/>
    <dgm:cxn modelId="{0BD02CDB-823F-41DA-8DED-DA4F8B1F7859}" type="presOf" srcId="{3DA2EACD-0801-4864-ABE6-DFED44D575D2}" destId="{AABAD1E1-E905-44F6-A8D7-5E4A31652D3E}" srcOrd="0" destOrd="1" presId="urn:microsoft.com/office/officeart/2005/8/layout/hList6"/>
    <dgm:cxn modelId="{1A9A3D87-88C1-4505-92FF-11DF4E0CB0F9}" srcId="{6EEF5CB0-986D-4565-B1A8-04EC6E0FDDCA}" destId="{97BB1F53-6C63-4706-8C4D-AC2E4E22FBCA}" srcOrd="0" destOrd="0" parTransId="{69E5D14B-14E3-4518-92CD-69A46D699F31}" sibTransId="{B2A2ACC3-0EE4-470C-B24E-87AFCCF37403}"/>
    <dgm:cxn modelId="{08E3DEAC-AD3D-455C-BC5D-C39C7996AEED}" srcId="{6EEF5CB0-986D-4565-B1A8-04EC6E0FDDCA}" destId="{3D886B34-BDA9-4445-8124-46F26A939C4B}" srcOrd="2" destOrd="0" parTransId="{41F4AD51-0904-41DD-91E9-DC0BBBAF99B1}" sibTransId="{DCD6CB5E-7AE6-430B-A3AC-2B005F1C4673}"/>
    <dgm:cxn modelId="{1ABD48CB-01E6-44E0-9C72-23A115D0F29B}" type="presOf" srcId="{219847F6-FA05-48C3-9C5D-E56EF3B29363}" destId="{86BA2731-9CB6-45C8-88C6-454B31F783E2}" srcOrd="0" destOrd="2" presId="urn:microsoft.com/office/officeart/2005/8/layout/hList6"/>
    <dgm:cxn modelId="{47DA5ECC-9333-46FD-B45A-94C11082D90C}" type="presOf" srcId="{6EEF5CB0-986D-4565-B1A8-04EC6E0FDDCA}" destId="{7CFD912E-2A63-45D1-860E-F7BB8FA87686}" srcOrd="0" destOrd="0" presId="urn:microsoft.com/office/officeart/2005/8/layout/hList6"/>
    <dgm:cxn modelId="{4C77FA20-9FCC-4A14-BD34-FBCC15BF6AE4}" type="presOf" srcId="{3D886B34-BDA9-4445-8124-46F26A939C4B}" destId="{AABAD1E1-E905-44F6-A8D7-5E4A31652D3E}" srcOrd="0" destOrd="0" presId="urn:microsoft.com/office/officeart/2005/8/layout/hList6"/>
    <dgm:cxn modelId="{716BF017-68C8-4F0F-BB60-B2F64EE5D988}" type="presOf" srcId="{2D952B6B-DCC7-4CFF-BCFC-7753D584686A}" destId="{7F9C52A9-7BE0-44F9-92BD-18B350396ED0}" srcOrd="0" destOrd="0" presId="urn:microsoft.com/office/officeart/2005/8/layout/hList6"/>
    <dgm:cxn modelId="{89E577FC-DFC7-442E-B973-40867555A679}" srcId="{97BB1F53-6C63-4706-8C4D-AC2E4E22FBCA}" destId="{219847F6-FA05-48C3-9C5D-E56EF3B29363}" srcOrd="1" destOrd="0" parTransId="{44A6162B-6C9D-4403-ACB8-316CD3EA7A94}" sibTransId="{0148DEC7-1051-4256-958F-D837E8D006E7}"/>
    <dgm:cxn modelId="{36659176-7815-4BFA-8E15-6DAEF39E23C3}" srcId="{3D886B34-BDA9-4445-8124-46F26A939C4B}" destId="{3DA2EACD-0801-4864-ABE6-DFED44D575D2}" srcOrd="0" destOrd="0" parTransId="{9F7351CD-8A32-4EC6-9C3D-8F1A3D04B86D}" sibTransId="{485A6260-D80D-442A-B7D3-0C47BB3218FC}"/>
    <dgm:cxn modelId="{87EC09A2-0535-479D-A0DD-B4BD91EA7B71}" type="presParOf" srcId="{7CFD912E-2A63-45D1-860E-F7BB8FA87686}" destId="{86BA2731-9CB6-45C8-88C6-454B31F783E2}" srcOrd="0" destOrd="0" presId="urn:microsoft.com/office/officeart/2005/8/layout/hList6"/>
    <dgm:cxn modelId="{FD7B7C61-3A1C-4ED5-912D-51F1869ED741}" type="presParOf" srcId="{7CFD912E-2A63-45D1-860E-F7BB8FA87686}" destId="{AA87C647-B4AB-4A83-B0AF-482C9278F489}" srcOrd="1" destOrd="0" presId="urn:microsoft.com/office/officeart/2005/8/layout/hList6"/>
    <dgm:cxn modelId="{FE285561-7B22-43AA-82B0-D22BB15168D6}" type="presParOf" srcId="{7CFD912E-2A63-45D1-860E-F7BB8FA87686}" destId="{7F9C52A9-7BE0-44F9-92BD-18B350396ED0}" srcOrd="2" destOrd="0" presId="urn:microsoft.com/office/officeart/2005/8/layout/hList6"/>
    <dgm:cxn modelId="{15FD2CAA-5960-4D20-A505-401C44F7EFA6}" type="presParOf" srcId="{7CFD912E-2A63-45D1-860E-F7BB8FA87686}" destId="{7849E3A0-C9FC-409C-9966-E3D4B1C5EEA7}" srcOrd="3" destOrd="0" presId="urn:microsoft.com/office/officeart/2005/8/layout/hList6"/>
    <dgm:cxn modelId="{31DBBFD8-A026-462F-8A23-05D610AFAEF2}" type="presParOf" srcId="{7CFD912E-2A63-45D1-860E-F7BB8FA87686}" destId="{AABAD1E1-E905-44F6-A8D7-5E4A31652D3E}" srcOrd="4" destOrd="0" presId="urn:microsoft.com/office/officeart/2005/8/layout/h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206748-DB4D-474E-8314-5DD6D278FC69}" type="doc">
      <dgm:prSet loTypeId="urn:microsoft.com/office/officeart/2005/8/layout/arrow2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BB8EC8-1BB2-43D4-8463-4339B249D53E}">
      <dgm:prSet custT="1"/>
      <dgm:spPr/>
      <dgm:t>
        <a:bodyPr anchor="ctr"/>
        <a:lstStyle/>
        <a:p>
          <a:pPr algn="ctr" rtl="0"/>
          <a:r>
            <a:rPr lang="en-US" sz="2400" dirty="0" smtClean="0"/>
            <a:t>NAS and Clustered NAS</a:t>
          </a:r>
          <a:endParaRPr lang="en-US" sz="2400" dirty="0"/>
        </a:p>
      </dgm:t>
    </dgm:pt>
    <dgm:pt modelId="{6E476DE5-8AE4-420B-B36F-A5C26566A66B}" type="parTrans" cxnId="{6F4AF0C2-2F3B-4C59-A1F0-D2D622EF950B}">
      <dgm:prSet/>
      <dgm:spPr/>
      <dgm:t>
        <a:bodyPr/>
        <a:lstStyle/>
        <a:p>
          <a:endParaRPr lang="en-US"/>
        </a:p>
      </dgm:t>
    </dgm:pt>
    <dgm:pt modelId="{202FDECC-32E4-47E4-8AD9-95FB37CA64A0}" type="sibTrans" cxnId="{6F4AF0C2-2F3B-4C59-A1F0-D2D622EF950B}">
      <dgm:prSet/>
      <dgm:spPr/>
      <dgm:t>
        <a:bodyPr/>
        <a:lstStyle/>
        <a:p>
          <a:endParaRPr lang="en-US"/>
        </a:p>
      </dgm:t>
    </dgm:pt>
    <dgm:pt modelId="{A3711B1C-F150-45CF-8865-3EFEBCC565A7}">
      <dgm:prSet custT="1"/>
      <dgm:spPr/>
      <dgm:t>
        <a:bodyPr anchor="ctr"/>
        <a:lstStyle/>
        <a:p>
          <a:pPr algn="ctr" rtl="0"/>
          <a:r>
            <a:rPr lang="en-US" sz="2400" dirty="0" smtClean="0"/>
            <a:t>Shared File Systems or SAN file systems</a:t>
          </a:r>
          <a:endParaRPr lang="en-US" sz="2400" dirty="0"/>
        </a:p>
      </dgm:t>
    </dgm:pt>
    <dgm:pt modelId="{17D70BB3-719F-4F2F-BE74-36262C0214DD}" type="parTrans" cxnId="{4DC50A12-9FAE-4BE5-AA1F-92ACF36A5537}">
      <dgm:prSet/>
      <dgm:spPr/>
      <dgm:t>
        <a:bodyPr/>
        <a:lstStyle/>
        <a:p>
          <a:endParaRPr lang="en-US"/>
        </a:p>
      </dgm:t>
    </dgm:pt>
    <dgm:pt modelId="{DBE56769-5DF3-4A27-84E5-DF263028B548}" type="sibTrans" cxnId="{4DC50A12-9FAE-4BE5-AA1F-92ACF36A5537}">
      <dgm:prSet/>
      <dgm:spPr/>
      <dgm:t>
        <a:bodyPr/>
        <a:lstStyle/>
        <a:p>
          <a:endParaRPr lang="en-US"/>
        </a:p>
      </dgm:t>
    </dgm:pt>
    <dgm:pt modelId="{CE645CB5-A92C-40CB-A13F-8485F4DD14F4}">
      <dgm:prSet custT="1"/>
      <dgm:spPr/>
      <dgm:t>
        <a:bodyPr anchor="ctr"/>
        <a:lstStyle/>
        <a:p>
          <a:pPr algn="ctr" rtl="0"/>
          <a:r>
            <a:rPr lang="en-US" sz="2400" dirty="0" smtClean="0"/>
            <a:t>Parallel File Systems</a:t>
          </a:r>
          <a:endParaRPr lang="en-US" sz="2400" dirty="0"/>
        </a:p>
      </dgm:t>
    </dgm:pt>
    <dgm:pt modelId="{91B8796D-FD99-456B-ACF4-2D440E7B7214}" type="parTrans" cxnId="{AA36AFDB-E2FA-4589-9B54-ACF18E471D7B}">
      <dgm:prSet/>
      <dgm:spPr/>
      <dgm:t>
        <a:bodyPr/>
        <a:lstStyle/>
        <a:p>
          <a:endParaRPr lang="en-US"/>
        </a:p>
      </dgm:t>
    </dgm:pt>
    <dgm:pt modelId="{B5B468CF-1DE7-42FC-898C-027B33558CC3}" type="sibTrans" cxnId="{AA36AFDB-E2FA-4589-9B54-ACF18E471D7B}">
      <dgm:prSet/>
      <dgm:spPr/>
      <dgm:t>
        <a:bodyPr/>
        <a:lstStyle/>
        <a:p>
          <a:endParaRPr lang="en-US"/>
        </a:p>
      </dgm:t>
    </dgm:pt>
    <dgm:pt modelId="{E8EAE4A0-0697-46F4-8D61-54CD4C353B51}" type="pres">
      <dgm:prSet presAssocID="{EC206748-DB4D-474E-8314-5DD6D278FC6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880731-7E01-45B1-A4FC-38EDF265CF14}" type="pres">
      <dgm:prSet presAssocID="{EC206748-DB4D-474E-8314-5DD6D278FC69}" presName="arrow" presStyleLbl="bgShp" presStyleIdx="0" presStyleCnt="1" custLinFactNeighborX="-2793"/>
      <dgm:spPr/>
    </dgm:pt>
    <dgm:pt modelId="{C8739288-C969-4625-84BC-536F8BE26EC2}" type="pres">
      <dgm:prSet presAssocID="{EC206748-DB4D-474E-8314-5DD6D278FC69}" presName="arrowDiagram3" presStyleCnt="0"/>
      <dgm:spPr/>
    </dgm:pt>
    <dgm:pt modelId="{1AC0D348-160C-4C6C-A414-ADECB18B000E}" type="pres">
      <dgm:prSet presAssocID="{03BB8EC8-1BB2-43D4-8463-4339B249D53E}" presName="bullet3a" presStyleLbl="node1" presStyleIdx="0" presStyleCnt="3" custScaleX="1150366" custScaleY="585255"/>
      <dgm:spPr/>
    </dgm:pt>
    <dgm:pt modelId="{94AF277A-2335-48AF-97BC-C88CBDC1F068}" type="pres">
      <dgm:prSet presAssocID="{03BB8EC8-1BB2-43D4-8463-4339B249D53E}" presName="textBox3a" presStyleLbl="revTx" presStyleIdx="0" presStyleCnt="3" custLinFactNeighborX="-50769" custLinFactNeighborY="-47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A9954-3BA8-48A3-9DD5-5B51326CADBC}" type="pres">
      <dgm:prSet presAssocID="{A3711B1C-F150-45CF-8865-3EFEBCC565A7}" presName="bullet3b" presStyleLbl="node1" presStyleIdx="1" presStyleCnt="3" custScaleX="714210" custScaleY="406777"/>
      <dgm:spPr/>
    </dgm:pt>
    <dgm:pt modelId="{0CF35781-90FE-4430-9B36-C60E499F8738}" type="pres">
      <dgm:prSet presAssocID="{A3711B1C-F150-45CF-8865-3EFEBCC565A7}" presName="textBox3b" presStyleLbl="revTx" presStyleIdx="1" presStyleCnt="3" custScaleX="135076" custScaleY="63384" custLinFactNeighborX="-52831" custLinFactNeighborY="-49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D8439-B295-4407-9559-9CD3030957CF}" type="pres">
      <dgm:prSet presAssocID="{CE645CB5-A92C-40CB-A13F-8485F4DD14F4}" presName="bullet3c" presStyleLbl="node1" presStyleIdx="2" presStyleCnt="3" custScaleX="546070" custScaleY="352404" custLinFactX="143" custLinFactNeighborX="100000" custLinFactNeighborY="-21405"/>
      <dgm:spPr/>
    </dgm:pt>
    <dgm:pt modelId="{076BFFD4-492C-4B1E-BB4C-962D7954355C}" type="pres">
      <dgm:prSet presAssocID="{CE645CB5-A92C-40CB-A13F-8485F4DD14F4}" presName="textBox3c" presStyleLbl="revTx" presStyleIdx="2" presStyleCnt="3" custScaleX="117538" custScaleY="37576" custLinFactNeighborX="-26895" custLinFactNeighborY="-53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4AF0C2-2F3B-4C59-A1F0-D2D622EF950B}" srcId="{EC206748-DB4D-474E-8314-5DD6D278FC69}" destId="{03BB8EC8-1BB2-43D4-8463-4339B249D53E}" srcOrd="0" destOrd="0" parTransId="{6E476DE5-8AE4-420B-B36F-A5C26566A66B}" sibTransId="{202FDECC-32E4-47E4-8AD9-95FB37CA64A0}"/>
    <dgm:cxn modelId="{AA36AFDB-E2FA-4589-9B54-ACF18E471D7B}" srcId="{EC206748-DB4D-474E-8314-5DD6D278FC69}" destId="{CE645CB5-A92C-40CB-A13F-8485F4DD14F4}" srcOrd="2" destOrd="0" parTransId="{91B8796D-FD99-456B-ACF4-2D440E7B7214}" sibTransId="{B5B468CF-1DE7-42FC-898C-027B33558CC3}"/>
    <dgm:cxn modelId="{FF1DCA76-0766-45F0-9FCB-4D87FC26A20F}" type="presOf" srcId="{03BB8EC8-1BB2-43D4-8463-4339B249D53E}" destId="{94AF277A-2335-48AF-97BC-C88CBDC1F068}" srcOrd="0" destOrd="0" presId="urn:microsoft.com/office/officeart/2005/8/layout/arrow2"/>
    <dgm:cxn modelId="{BB7A2647-FF28-4D32-A45F-B37447EC7A00}" type="presOf" srcId="{EC206748-DB4D-474E-8314-5DD6D278FC69}" destId="{E8EAE4A0-0697-46F4-8D61-54CD4C353B51}" srcOrd="0" destOrd="0" presId="urn:microsoft.com/office/officeart/2005/8/layout/arrow2"/>
    <dgm:cxn modelId="{60EBF4A0-DB07-4D34-8DBE-62CA076F4B7B}" type="presOf" srcId="{CE645CB5-A92C-40CB-A13F-8485F4DD14F4}" destId="{076BFFD4-492C-4B1E-BB4C-962D7954355C}" srcOrd="0" destOrd="0" presId="urn:microsoft.com/office/officeart/2005/8/layout/arrow2"/>
    <dgm:cxn modelId="{AF1248DE-296D-4EB7-BF4F-06D03BFBD78E}" type="presOf" srcId="{A3711B1C-F150-45CF-8865-3EFEBCC565A7}" destId="{0CF35781-90FE-4430-9B36-C60E499F8738}" srcOrd="0" destOrd="0" presId="urn:microsoft.com/office/officeart/2005/8/layout/arrow2"/>
    <dgm:cxn modelId="{4DC50A12-9FAE-4BE5-AA1F-92ACF36A5537}" srcId="{EC206748-DB4D-474E-8314-5DD6D278FC69}" destId="{A3711B1C-F150-45CF-8865-3EFEBCC565A7}" srcOrd="1" destOrd="0" parTransId="{17D70BB3-719F-4F2F-BE74-36262C0214DD}" sibTransId="{DBE56769-5DF3-4A27-84E5-DF263028B548}"/>
    <dgm:cxn modelId="{76E01A2A-D111-450D-BAE1-F711581A48F6}" type="presParOf" srcId="{E8EAE4A0-0697-46F4-8D61-54CD4C353B51}" destId="{C4880731-7E01-45B1-A4FC-38EDF265CF14}" srcOrd="0" destOrd="0" presId="urn:microsoft.com/office/officeart/2005/8/layout/arrow2"/>
    <dgm:cxn modelId="{B3EAF35B-D945-47F3-8AC7-74F1C1D5B560}" type="presParOf" srcId="{E8EAE4A0-0697-46F4-8D61-54CD4C353B51}" destId="{C8739288-C969-4625-84BC-536F8BE26EC2}" srcOrd="1" destOrd="0" presId="urn:microsoft.com/office/officeart/2005/8/layout/arrow2"/>
    <dgm:cxn modelId="{5D7448D5-0B58-4722-9CEE-65EF7653C985}" type="presParOf" srcId="{C8739288-C969-4625-84BC-536F8BE26EC2}" destId="{1AC0D348-160C-4C6C-A414-ADECB18B000E}" srcOrd="0" destOrd="0" presId="urn:microsoft.com/office/officeart/2005/8/layout/arrow2"/>
    <dgm:cxn modelId="{B2AAAF56-46F2-43CB-B13F-97AE11CC6A7C}" type="presParOf" srcId="{C8739288-C969-4625-84BC-536F8BE26EC2}" destId="{94AF277A-2335-48AF-97BC-C88CBDC1F068}" srcOrd="1" destOrd="0" presId="urn:microsoft.com/office/officeart/2005/8/layout/arrow2"/>
    <dgm:cxn modelId="{DA63A38E-89EE-4D57-B407-0CDDB8345123}" type="presParOf" srcId="{C8739288-C969-4625-84BC-536F8BE26EC2}" destId="{179A9954-3BA8-48A3-9DD5-5B51326CADBC}" srcOrd="2" destOrd="0" presId="urn:microsoft.com/office/officeart/2005/8/layout/arrow2"/>
    <dgm:cxn modelId="{D22E5280-CDE8-408B-A7C4-F6DAD9F0678C}" type="presParOf" srcId="{C8739288-C969-4625-84BC-536F8BE26EC2}" destId="{0CF35781-90FE-4430-9B36-C60E499F8738}" srcOrd="3" destOrd="0" presId="urn:microsoft.com/office/officeart/2005/8/layout/arrow2"/>
    <dgm:cxn modelId="{3B87C7DD-F077-47F2-828A-61F256979AA1}" type="presParOf" srcId="{C8739288-C969-4625-84BC-536F8BE26EC2}" destId="{F55D8439-B295-4407-9559-9CD3030957CF}" srcOrd="4" destOrd="0" presId="urn:microsoft.com/office/officeart/2005/8/layout/arrow2"/>
    <dgm:cxn modelId="{2C55C5E6-BC82-4A0D-A732-E4015364B8A4}" type="presParOf" srcId="{C8739288-C969-4625-84BC-536F8BE26EC2}" destId="{076BFFD4-492C-4B1E-BB4C-962D7954355C}" srcOrd="5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4" Type="http://schemas.openxmlformats.org/officeDocument/2006/relationships/image" Target="../media/image7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D5D2353-8543-4A01-96DF-2EA7B7C5BF00}" type="datetime8">
              <a:rPr lang="en-US"/>
              <a:pPr>
                <a:defRPr/>
              </a:pPr>
              <a:t>9/9/2008 4:15 PM</a:t>
            </a:fld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63230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8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2004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84925" y="8831263"/>
            <a:ext cx="625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675EB4C-7900-426B-8795-2A08E6E13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0453E21-22C6-493B-9EC3-4593AC3BA1DB}" type="datetime8">
              <a:rPr lang="en-US"/>
              <a:pPr>
                <a:defRPr/>
              </a:pPr>
              <a:t>9/9/2008 4:15 PM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7625"/>
            <a:ext cx="57927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8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2004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07063" y="8829675"/>
            <a:ext cx="13017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A871773-4E17-49B7-A1AF-0BC68A49A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416E65-465C-44D4-9EAE-9F31238136F4}" type="datetime8">
              <a:rPr lang="en-US" smtClean="0"/>
              <a:pPr/>
              <a:t>9/9/2008 4:15 PM</a:t>
            </a:fld>
            <a:endParaRPr lang="en-US" smtClean="0"/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pPr eaLnBrk="0" hangingPunct="0"/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B4B49-74EF-49D6-92C0-88288269011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 iSCSI 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AC37BB9-98BF-4B24-84B6-3E49301D33A5}" type="datetime8">
              <a:rPr lang="en-US" smtClean="0"/>
              <a:pPr/>
              <a:t>9/9/2008 4:15 PM</a:t>
            </a:fld>
            <a:endParaRPr lang="en-US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4246C3-9FA6-454C-A820-D4B20ED09BE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10CB4FF-B6F9-430F-972E-33E5241585CC}" type="datetime8">
              <a:rPr lang="en-US" smtClean="0"/>
              <a:pPr/>
              <a:t>9/9/2008 4:15 PM</a:t>
            </a:fld>
            <a:endParaRPr lang="en-US" smtClean="0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CA4EB0-6B24-45AD-9D31-9D02273E09B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28395-ABCE-4CDF-8D21-74D77A31281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9415" indent="-349415">
              <a:buFont typeface="+mj-lt"/>
              <a:buAutoNum type="arabicPeriod"/>
              <a:defRPr/>
            </a:pPr>
            <a:r>
              <a:rPr lang="en-US" i="1" dirty="0" smtClean="0"/>
              <a:t>If a head node failure is detected, the shared disk will be dismounted from the head node and mounted for the failover server.  </a:t>
            </a:r>
          </a:p>
          <a:p>
            <a:pPr marL="349415" indent="-349415">
              <a:buFont typeface="+mj-lt"/>
              <a:buAutoNum type="arabicPeriod"/>
              <a:defRPr/>
            </a:pPr>
            <a:r>
              <a:rPr lang="en-US" i="1" dirty="0" smtClean="0"/>
              <a:t>The job scheduler will be started on the failover server.  </a:t>
            </a:r>
          </a:p>
          <a:p>
            <a:pPr marL="349415" indent="-349415">
              <a:buFont typeface="+mj-lt"/>
              <a:buAutoNum type="arabicPeriod"/>
              <a:defRPr/>
            </a:pPr>
            <a:r>
              <a:rPr lang="en-US" i="1" dirty="0" smtClean="0"/>
              <a:t>Existing jobs will continue to run uninterrupted on the compute nodes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5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5E1F80B-251D-45C6-BF7F-1658D21C1479}" type="datetime8">
              <a:rPr lang="en-US" smtClean="0"/>
              <a:pPr/>
              <a:t>9/9/2008 4:15 PM</a:t>
            </a:fld>
            <a:endParaRPr lang="en-US" smtClean="0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AE246-C7FA-4506-B789-C8A912BA6AE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11C5E-E11F-4740-96F7-79931E6AE818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2006 Microsoft Corporation. All rights reserved.</a:t>
            </a:r>
          </a:p>
          <a:p>
            <a:r>
              <a:rPr lang="en-US" smtClean="0"/>
              <a:t>Microsoft, Windows, Windows Vista and other product names are or may be registered trademarks and/or trademarks in the U.S. and/or other countries..</a:t>
            </a:r>
          </a:p>
          <a:p>
            <a:r>
              <a:rPr lang="en-US" smtClean="0"/>
              <a:t>MICROSOFT MAKES NO WARRANTIES, EXPRESS, IMPLIED OR STATUTORY, AS TO THE INFORMATION IN THIS PRESENTATION.</a:t>
            </a:r>
            <a:endParaRPr lang="en-GB" smtClean="0"/>
          </a:p>
        </p:txBody>
      </p:sp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9F6AE-F04E-47D4-B01F-F75E8E83AA46}" type="slidenum">
              <a:rPr lang="en-GB" smtClean="0">
                <a:latin typeface="Arial" charset="0"/>
              </a:rPr>
              <a:pPr/>
              <a:t>28</a:t>
            </a:fld>
            <a:endParaRPr lang="en-GB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&lt;Presenter Notes&gt;</a:t>
            </a: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AA6AFFB-5BAF-4135-9A76-00E119AB746E}" type="datetime8">
              <a:rPr lang="en-US" smtClean="0"/>
              <a:pPr/>
              <a:t>9/9/2008 4:15 PM</a:t>
            </a:fld>
            <a:endParaRPr lang="en-US" smtClean="0"/>
          </a:p>
        </p:txBody>
      </p:sp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pPr eaLnBrk="0" hangingPunct="0"/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16D55-E288-482E-A0A0-97BE613474F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703263"/>
            <a:ext cx="4689475" cy="3516312"/>
          </a:xfrm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52938"/>
            <a:ext cx="5140325" cy="41417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CKGROU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4752" y="2504182"/>
            <a:ext cx="3736848" cy="1077218"/>
          </a:xfrm>
        </p:spPr>
        <p:txBody>
          <a:bodyPr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54752" y="786384"/>
            <a:ext cx="3736848" cy="1446550"/>
          </a:xfrm>
        </p:spPr>
        <p:txBody>
          <a:bodyPr anchor="t"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0BDEE-CAE3-4C74-8C5A-79BBC8C4E284}" type="datetimeFigureOut">
              <a:rPr lang="en-US"/>
              <a:pPr>
                <a:defRPr/>
              </a:pPr>
              <a:t>9/9/2008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7DA40-2FCA-4AD4-83FB-E28F2B43C1D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8ABED-2104-42FE-88A8-70C03A02AEB4}" type="datetimeFigureOut">
              <a:rPr lang="en-US"/>
              <a:pPr>
                <a:defRPr/>
              </a:pPr>
              <a:t>9/9/2008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0986D-7281-4715-8DAC-1A5B1E0EBB8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B49AA-5B0A-4285-8F85-F132DBD8DB11}" type="datetimeFigureOut">
              <a:rPr lang="en-US"/>
              <a:pPr>
                <a:defRPr/>
              </a:pPr>
              <a:t>9/9/2008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8DAB-E954-48C3-8343-7BA7E570B54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B7EF4-72B2-48DB-ABA5-03DD9AE803E4}" type="datetimeFigureOut">
              <a:rPr lang="en-US"/>
              <a:pPr>
                <a:defRPr/>
              </a:pPr>
              <a:t>9/9/2008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B1339-262C-4D85-AEA4-B13F4210912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B6E8-397E-4390-9EF4-429344A6A6B5}" type="datetimeFigureOut">
              <a:rPr lang="en-US"/>
              <a:pPr>
                <a:defRPr/>
              </a:pPr>
              <a:t>9/9/2008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760F-D3F3-4A0B-8226-878DA25BCD0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0AEE8-DDF0-4188-93BC-2E3E74FE0869}" type="datetimeFigureOut">
              <a:rPr lang="en-US"/>
              <a:pPr>
                <a:defRPr/>
              </a:pPr>
              <a:t>9/9/2008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CC63D-D8A5-4D1D-8CD6-3A0F12388C5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18B34-3D70-4286-8086-F27FE41E49E0}" type="datetimeFigureOut">
              <a:rPr lang="en-US"/>
              <a:pPr>
                <a:defRPr/>
              </a:pPr>
              <a:t>9/9/2008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DABBC-80DE-46CA-BD97-18E7F87313E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E6DB-A039-4108-ACCB-8132A5EA2EC9}" type="datetimeFigureOut">
              <a:rPr lang="en-US"/>
              <a:pPr>
                <a:defRPr/>
              </a:pPr>
              <a:t>9/9/2008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B53F7-EEDA-4B00-B77D-7AE7A2A9980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186CA-A429-425B-893D-21A6B8B00BC4}" type="datetimeFigureOut">
              <a:rPr lang="en-US"/>
              <a:pPr>
                <a:defRPr/>
              </a:pPr>
              <a:t>9/9/2008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BEDD-0737-479B-A40E-3F136E9299B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C3BF7-E96A-4F48-8612-9C4C1B0F9D06}" type="datetimeFigureOut">
              <a:rPr lang="en-US"/>
              <a:pPr>
                <a:defRPr/>
              </a:pPr>
              <a:t>9/9/2008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E7F9-127D-4B5A-89DF-1864247B352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C112E-9C6A-468C-A340-36744BAE6A51}" type="datetimeFigureOut">
              <a:rPr lang="en-US"/>
              <a:pPr>
                <a:defRPr/>
              </a:pPr>
              <a:t>9/9/2008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1A7C1-6BEC-4D02-89A3-704B2101650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2A428A-8714-45E6-8374-26AA7EC4C5D2}" type="datetimeFigureOut">
              <a:rPr lang="en-US"/>
              <a:pPr>
                <a:defRPr/>
              </a:pPr>
              <a:t>9/9/2008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9F6BD2-9BE0-4359-9082-570C6EACDA4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7" r:id="rId2"/>
    <p:sldLayoutId id="2147483996" r:id="rId3"/>
    <p:sldLayoutId id="2147483995" r:id="rId4"/>
    <p:sldLayoutId id="2147483994" r:id="rId5"/>
    <p:sldLayoutId id="2147483993" r:id="rId6"/>
    <p:sldLayoutId id="2147483992" r:id="rId7"/>
    <p:sldLayoutId id="2147483991" r:id="rId8"/>
    <p:sldLayoutId id="2147483990" r:id="rId9"/>
    <p:sldLayoutId id="2147483989" r:id="rId10"/>
    <p:sldLayoutId id="2147483988" r:id="rId11"/>
    <p:sldLayoutId id="21474839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diagramData" Target="../diagrams/data2.xml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6.png"/><Relationship Id="rId14" Type="http://schemas.openxmlformats.org/officeDocument/2006/relationships/hyperlink" Target="http://www.microsoft.com/hp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hyperlink" Target="http://www.ncsa.uiuc.ed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7.png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6.pn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6.bin"/><Relationship Id="rId3" Type="http://schemas.openxmlformats.org/officeDocument/2006/relationships/notesSlide" Target="../notesSlides/notesSlide22.xml"/><Relationship Id="rId7" Type="http://schemas.openxmlformats.org/officeDocument/2006/relationships/diagramColors" Target="../diagrams/colors4.xml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4.xml"/><Relationship Id="rId11" Type="http://schemas.openxmlformats.org/officeDocument/2006/relationships/oleObject" Target="../embeddings/oleObject14.bin"/><Relationship Id="rId5" Type="http://schemas.openxmlformats.org/officeDocument/2006/relationships/diagramLayout" Target="../diagrams/layout4.xml"/><Relationship Id="rId10" Type="http://schemas.openxmlformats.org/officeDocument/2006/relationships/oleObject" Target="../embeddings/oleObject13.bin"/><Relationship Id="rId4" Type="http://schemas.openxmlformats.org/officeDocument/2006/relationships/diagramData" Target="../diagrams/data4.xml"/><Relationship Id="rId9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0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ailto:lynnlew@microsoft.com" TargetMode="External"/><Relationship Id="rId3" Type="http://schemas.openxmlformats.org/officeDocument/2006/relationships/hyperlink" Target="http://www.microsoft.com/hpc" TargetMode="External"/><Relationship Id="rId7" Type="http://schemas.openxmlformats.org/officeDocument/2006/relationships/hyperlink" Target="http://www.microsoft.com/windowsserver/compare/default.msp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de.msdn.microsoft.com/hpc" TargetMode="External"/><Relationship Id="rId5" Type="http://schemas.openxmlformats.org/officeDocument/2006/relationships/hyperlink" Target="http://technet.microsoft.com/en-us/hpc/default.aspx" TargetMode="External"/><Relationship Id="rId4" Type="http://schemas.openxmlformats.org/officeDocument/2006/relationships/hyperlink" Target="http://www.windowshpc.net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2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2133600"/>
            <a:ext cx="4191000" cy="1041400"/>
          </a:xfrm>
        </p:spPr>
        <p:txBody>
          <a:bodyPr/>
          <a:lstStyle/>
          <a:p>
            <a:r>
              <a:rPr lang="en-US" sz="2800" smtClean="0"/>
              <a:t>Windows HPC Server 2008</a:t>
            </a:r>
          </a:p>
          <a:p>
            <a:pPr algn="ctr"/>
            <a:r>
              <a:rPr lang="en-US" sz="2800" smtClean="0"/>
              <a:t>Lynn Lewis</a:t>
            </a:r>
          </a:p>
        </p:txBody>
      </p:sp>
      <p:sp>
        <p:nvSpPr>
          <p:cNvPr id="3074" name="Rectangle 51"/>
          <p:cNvSpPr>
            <a:spLocks noGrp="1" noChangeArrowheads="1"/>
          </p:cNvSpPr>
          <p:nvPr>
            <p:ph type="title"/>
          </p:nvPr>
        </p:nvSpPr>
        <p:spPr>
          <a:xfrm>
            <a:off x="1265238" y="461963"/>
            <a:ext cx="7726362" cy="1470025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Productivity Computing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Content Placeholder 6"/>
          <p:cNvGraphicFramePr>
            <a:graphicFrameLocks noChangeAspect="1"/>
          </p:cNvGraphicFramePr>
          <p:nvPr>
            <p:ph idx="1"/>
          </p:nvPr>
        </p:nvGraphicFramePr>
        <p:xfrm>
          <a:off x="1127125" y="960438"/>
          <a:ext cx="6935788" cy="5440362"/>
        </p:xfrm>
        <a:graphic>
          <a:graphicData uri="http://schemas.openxmlformats.org/presentationml/2006/ole">
            <p:oleObj spid="_x0000_s17410" name="Visio" r:id="rId4" imgW="9745508" imgH="7643472" progId="">
              <p:embed/>
            </p:oleObj>
          </a:graphicData>
        </a:graphic>
      </p:graphicFrame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744538" y="76200"/>
            <a:ext cx="6265862" cy="550863"/>
          </a:xfrm>
        </p:spPr>
        <p:txBody>
          <a:bodyPr/>
          <a:lstStyle/>
          <a:p>
            <a:pPr algn="l"/>
            <a:r>
              <a:rPr lang="en-US" sz="3800" smtClean="0">
                <a:solidFill>
                  <a:schemeClr val="bg1"/>
                </a:solidFill>
              </a:rPr>
              <a:t>Integrated HPC of the Future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8"/>
          <p:cNvSpPr>
            <a:spLocks noGrp="1"/>
          </p:cNvSpPr>
          <p:nvPr>
            <p:ph idx="1"/>
          </p:nvPr>
        </p:nvSpPr>
        <p:spPr>
          <a:xfrm>
            <a:off x="368300" y="1038225"/>
            <a:ext cx="8382000" cy="1176338"/>
          </a:xfrm>
        </p:spPr>
        <p:txBody>
          <a:bodyPr/>
          <a:lstStyle/>
          <a:p>
            <a:r>
              <a:rPr lang="en-US" sz="2000" b="1" smtClean="0"/>
              <a:t>Complete, integrated platform for computational clustering</a:t>
            </a:r>
          </a:p>
          <a:p>
            <a:r>
              <a:rPr lang="en-US" sz="2000" b="1" smtClean="0"/>
              <a:t>Built on top the proven Windows Server 2008 platform</a:t>
            </a:r>
          </a:p>
          <a:p>
            <a:r>
              <a:rPr lang="en-US" sz="2000" b="1" smtClean="0"/>
              <a:t>Integrated development environment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68301" y="2036184"/>
          <a:ext cx="8407400" cy="4108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699" name="Picture 2" descr="C:\Documents and Settings\Slidework\Desktop\EventsDVD_FY07\Shapes and Graphics\Symbols\plus sign +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90825" y="3867150"/>
            <a:ext cx="70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C:\Documents and Settings\Slidework\Desktop\EventsDVD_FY07\Shapes and Graphics\Symbols\equal sign =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9763" y="4059238"/>
            <a:ext cx="6381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1" name="Group 7"/>
          <p:cNvGrpSpPr>
            <a:grpSpLocks noChangeAspect="1"/>
          </p:cNvGrpSpPr>
          <p:nvPr/>
        </p:nvGrpSpPr>
        <p:grpSpPr bwMode="auto">
          <a:xfrm>
            <a:off x="7643813" y="1295400"/>
            <a:ext cx="1152525" cy="917575"/>
            <a:chOff x="384" y="912"/>
            <a:chExt cx="1338" cy="880"/>
          </a:xfrm>
        </p:grpSpPr>
        <p:pic>
          <p:nvPicPr>
            <p:cNvPr id="29704" name="Picture 4" descr="gray-disc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4" y="1090"/>
              <a:ext cx="1338" cy="7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9705" name="Picture 5" descr="blue 3d disc with glow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4" y="1138"/>
              <a:ext cx="432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9706" name="Picture 6" descr="Host Integration Server (HIS) sm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171" y="912"/>
              <a:ext cx="302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707" name="Group 7"/>
            <p:cNvGrpSpPr>
              <a:grpSpLocks noChangeAspect="1"/>
            </p:cNvGrpSpPr>
            <p:nvPr/>
          </p:nvGrpSpPr>
          <p:grpSpPr bwMode="auto">
            <a:xfrm>
              <a:off x="573" y="1039"/>
              <a:ext cx="237" cy="246"/>
              <a:chOff x="543" y="1479"/>
              <a:chExt cx="489" cy="541"/>
            </a:xfrm>
          </p:grpSpPr>
          <p:pic>
            <p:nvPicPr>
              <p:cNvPr id="29717" name="Picture 8" descr="blue 3d disc with glow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43" y="1686"/>
                <a:ext cx="489" cy="3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29718" name="Picture 9" descr="Server sm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48" y="1479"/>
                <a:ext cx="288" cy="44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708" name="Group 10"/>
            <p:cNvGrpSpPr>
              <a:grpSpLocks noChangeAspect="1"/>
            </p:cNvGrpSpPr>
            <p:nvPr/>
          </p:nvGrpSpPr>
          <p:grpSpPr bwMode="auto">
            <a:xfrm>
              <a:off x="784" y="1057"/>
              <a:ext cx="237" cy="246"/>
              <a:chOff x="1062" y="1473"/>
              <a:chExt cx="489" cy="542"/>
            </a:xfrm>
          </p:grpSpPr>
          <p:pic>
            <p:nvPicPr>
              <p:cNvPr id="29715" name="Picture 11" descr="blue 3d disc with glow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062" y="1680"/>
                <a:ext cx="489" cy="3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29716" name="Picture 12" descr="Server sm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177" y="1473"/>
                <a:ext cx="288" cy="4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709" name="Group 13"/>
            <p:cNvGrpSpPr>
              <a:grpSpLocks noChangeAspect="1"/>
            </p:cNvGrpSpPr>
            <p:nvPr/>
          </p:nvGrpSpPr>
          <p:grpSpPr bwMode="auto">
            <a:xfrm>
              <a:off x="864" y="1235"/>
              <a:ext cx="237" cy="250"/>
              <a:chOff x="1410" y="2075"/>
              <a:chExt cx="489" cy="550"/>
            </a:xfrm>
          </p:grpSpPr>
          <p:pic>
            <p:nvPicPr>
              <p:cNvPr id="29713" name="Picture 14" descr="blue 3d disc with glow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410" y="2290"/>
                <a:ext cx="489" cy="3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29714" name="Picture 15" descr="Server sm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515" y="2075"/>
                <a:ext cx="288" cy="44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710" name="Group 16"/>
            <p:cNvGrpSpPr>
              <a:grpSpLocks noChangeAspect="1"/>
            </p:cNvGrpSpPr>
            <p:nvPr/>
          </p:nvGrpSpPr>
          <p:grpSpPr bwMode="auto">
            <a:xfrm>
              <a:off x="644" y="1183"/>
              <a:ext cx="236" cy="250"/>
              <a:chOff x="935" y="2062"/>
              <a:chExt cx="489" cy="551"/>
            </a:xfrm>
          </p:grpSpPr>
          <p:pic>
            <p:nvPicPr>
              <p:cNvPr id="29711" name="Picture 17" descr="blue 3d disc with glow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935" y="2278"/>
                <a:ext cx="489" cy="3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29712" name="Picture 18" descr="Server sm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040" y="2062"/>
                <a:ext cx="288" cy="4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702" name="Rectangle 23"/>
          <p:cNvSpPr>
            <a:spLocks noChangeArrowheads="1"/>
          </p:cNvSpPr>
          <p:nvPr/>
        </p:nvSpPr>
        <p:spPr bwMode="auto">
          <a:xfrm>
            <a:off x="381000" y="6248400"/>
            <a:ext cx="83820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342900"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2000" i="1">
                <a:solidFill>
                  <a:schemeClr val="tx1"/>
                </a:solidFill>
              </a:rPr>
              <a:t>Evaluation available from  </a:t>
            </a:r>
            <a:r>
              <a:rPr lang="en-US" sz="2000" i="1">
                <a:hlinkClick r:id="rId14"/>
              </a:rPr>
              <a:t>http://www.microsoft.com/hpc</a:t>
            </a:r>
            <a:endParaRPr lang="en-US" sz="2000" i="1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582613" y="0"/>
            <a:ext cx="8229600" cy="64611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>
                <a:solidFill>
                  <a:schemeClr val="bg1"/>
                </a:solidFill>
              </a:rPr>
              <a:t>Windows HPC Server 2008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914525" y="1106488"/>
            <a:ext cx="5219700" cy="5219700"/>
            <a:chOff x="1915128" y="1106287"/>
            <a:chExt cx="5219700" cy="5219700"/>
          </a:xfrm>
        </p:grpSpPr>
        <p:pic>
          <p:nvPicPr>
            <p:cNvPr id="30735" name="Picture 2" descr="\\eventsql\dvd27\Clip_Installer\DVD_ART\Artwork_Imagery\Shapes and Graphics\Charts and Graphs\pie charts\4 quadrant pie chart circl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15128" y="1106287"/>
              <a:ext cx="5219700" cy="521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604103" y="2338187"/>
              <a:ext cx="1712913" cy="6159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Systems Management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69453" y="2338187"/>
              <a:ext cx="1643063" cy="6159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Job Scheduling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58066" y="4340024"/>
              <a:ext cx="1643062" cy="6778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Networking</a:t>
              </a:r>
            </a:p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&amp; MPI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1828" y="4536874"/>
              <a:ext cx="1644650" cy="3540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Storage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ounded Rectangular Callout 11"/>
          <p:cNvSpPr/>
          <p:nvPr/>
        </p:nvSpPr>
        <p:spPr>
          <a:xfrm>
            <a:off x="57875" y="706056"/>
            <a:ext cx="2847371" cy="1875098"/>
          </a:xfrm>
          <a:prstGeom prst="wedgeRoundRectCallout">
            <a:avLst>
              <a:gd name="adj1" fmla="val 64583"/>
              <a:gd name="adj2" fmla="val 23946"/>
              <a:gd name="adj3" fmla="val 16667"/>
            </a:avLst>
          </a:prstGeom>
          <a:effectLst>
            <a:glow rad="63500">
              <a:schemeClr val="accent5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 New System Center UI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 PowerShell for CLI Management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High Availability for Head Nodes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Windows Deployment Services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Diagnostics/Reporting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Support for Operations Manager</a:t>
            </a:r>
            <a:endParaRPr lang="en-US" sz="14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6250329" y="717634"/>
            <a:ext cx="2812651" cy="1909819"/>
          </a:xfrm>
          <a:prstGeom prst="wedgeRoundRectCallout">
            <a:avLst>
              <a:gd name="adj1" fmla="val -61995"/>
              <a:gd name="adj2" fmla="val 31083"/>
              <a:gd name="adj3" fmla="val 16667"/>
            </a:avLst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 Support for open standards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 Granular resource scheduling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 Improved scalability for larger clusters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 New Job scheduling policies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Interoperability via HPC Profile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9450" y="4930816"/>
            <a:ext cx="2858945" cy="1892460"/>
          </a:xfrm>
          <a:prstGeom prst="wedgeRoundRectCallout">
            <a:avLst>
              <a:gd name="adj1" fmla="val 61012"/>
              <a:gd name="adj2" fmla="val -29555"/>
              <a:gd name="adj3" fmla="val 16667"/>
            </a:avLst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 NetworkDirect (RDMA) for MPI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 Improved Network Configuration Wizard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 Shared Memory MS-MPI for multi-core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 MS-MPI integrated with Windows Event Tracing</a:t>
            </a:r>
            <a:endParaRPr lang="en-US" sz="14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238754" y="4896092"/>
            <a:ext cx="2847371" cy="1927184"/>
          </a:xfrm>
          <a:prstGeom prst="wedgeRoundRectCallout">
            <a:avLst>
              <a:gd name="adj1" fmla="val -65085"/>
              <a:gd name="adj2" fmla="val -28797"/>
              <a:gd name="adj3" fmla="val 16667"/>
            </a:avLst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 Improved </a:t>
            </a:r>
            <a:r>
              <a:rPr lang="en-US" sz="1400" dirty="0" err="1"/>
              <a:t>iSCSI</a:t>
            </a:r>
            <a:r>
              <a:rPr lang="en-US" sz="1400" dirty="0"/>
              <a:t> SAN &amp; parallel file system Support in Win2008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 Improved Server Message Block ( SMB v2)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 New 3</a:t>
            </a:r>
            <a:r>
              <a:rPr lang="en-US" sz="1400" baseline="30000" dirty="0"/>
              <a:t>rd</a:t>
            </a:r>
            <a:r>
              <a:rPr lang="en-US" sz="1400" dirty="0"/>
              <a:t> party parallel file system support for Windows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 New Memory Cache Vendors</a:t>
            </a:r>
          </a:p>
        </p:txBody>
      </p:sp>
      <p:sp>
        <p:nvSpPr>
          <p:cNvPr id="30734" name="Title 1"/>
          <p:cNvSpPr>
            <a:spLocks noGrp="1"/>
          </p:cNvSpPr>
          <p:nvPr>
            <p:ph type="title"/>
          </p:nvPr>
        </p:nvSpPr>
        <p:spPr>
          <a:xfrm>
            <a:off x="565150" y="0"/>
            <a:ext cx="7153275" cy="646113"/>
          </a:xfrm>
        </p:spPr>
        <p:txBody>
          <a:bodyPr/>
          <a:lstStyle/>
          <a:p>
            <a:pPr algn="l"/>
            <a:r>
              <a:rPr lang="en-US" sz="3200" smtClean="0">
                <a:solidFill>
                  <a:schemeClr val="bg1"/>
                </a:solidFill>
              </a:rPr>
              <a:t>What’s New in </a:t>
            </a:r>
            <a:r>
              <a:rPr lang="en-US" sz="4000" smtClean="0">
                <a:solidFill>
                  <a:schemeClr val="bg1"/>
                </a:solidFill>
              </a:rPr>
              <a:t>the</a:t>
            </a:r>
            <a:r>
              <a:rPr lang="en-US" sz="3200" smtClean="0">
                <a:solidFill>
                  <a:schemeClr val="bg1"/>
                </a:solidFill>
              </a:rPr>
              <a:t> HPC Pack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http://slumbering.lungfish.com/wp-content/uploads/2007/10/ever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55613"/>
            <a:ext cx="9144000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0" name="Group 15"/>
          <p:cNvGrpSpPr>
            <a:grpSpLocks/>
          </p:cNvGrpSpPr>
          <p:nvPr/>
        </p:nvGrpSpPr>
        <p:grpSpPr bwMode="auto">
          <a:xfrm>
            <a:off x="4043363" y="-69850"/>
            <a:ext cx="2297112" cy="1790700"/>
            <a:chOff x="2362200" y="874407"/>
            <a:chExt cx="2058988" cy="1551636"/>
          </a:xfrm>
        </p:grpSpPr>
        <p:sp>
          <p:nvSpPr>
            <p:cNvPr id="13" name="Rectangle 12"/>
            <p:cNvSpPr/>
            <p:nvPr/>
          </p:nvSpPr>
          <p:spPr>
            <a:xfrm>
              <a:off x="2362200" y="874407"/>
              <a:ext cx="2057566" cy="5185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400" dirty="0"/>
                <a:t>Spring 2008, NCSA, #23</a:t>
              </a:r>
            </a:p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400" dirty="0"/>
                <a:t>9472 cores, 68.5 TF, 77.7%</a:t>
              </a:r>
              <a:endParaRPr lang="en-US" sz="14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3658415" y="1663269"/>
              <a:ext cx="1524125" cy="1422"/>
            </a:xfrm>
            <a:prstGeom prst="line">
              <a:avLst/>
            </a:prstGeom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1" name="Group 19"/>
          <p:cNvGrpSpPr>
            <a:grpSpLocks/>
          </p:cNvGrpSpPr>
          <p:nvPr/>
        </p:nvGrpSpPr>
        <p:grpSpPr bwMode="auto">
          <a:xfrm>
            <a:off x="319088" y="2322513"/>
            <a:ext cx="2109787" cy="1352550"/>
            <a:chOff x="2062737" y="1157563"/>
            <a:chExt cx="2356864" cy="1352701"/>
          </a:xfrm>
        </p:grpSpPr>
        <p:sp>
          <p:nvSpPr>
            <p:cNvPr id="21" name="Rectangle 20"/>
            <p:cNvSpPr/>
            <p:nvPr/>
          </p:nvSpPr>
          <p:spPr>
            <a:xfrm>
              <a:off x="2062737" y="1157563"/>
              <a:ext cx="2356864" cy="4905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400" dirty="0"/>
                <a:t>Fall 2007, Microsoft, #116</a:t>
              </a:r>
              <a:br>
                <a:rPr lang="en-US" sz="1400" dirty="0"/>
              </a:br>
              <a:r>
                <a:rPr lang="en-US" sz="1400" dirty="0"/>
                <a:t>2048 cores, 11.8 TF, 77.1%</a:t>
              </a:r>
              <a:endParaRPr lang="en-US" sz="14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16200000" flipH="1">
              <a:off x="3758199" y="1848862"/>
              <a:ext cx="1305071" cy="17734"/>
            </a:xfrm>
            <a:prstGeom prst="line">
              <a:avLst/>
            </a:prstGeom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2" name="Group 22"/>
          <p:cNvGrpSpPr>
            <a:grpSpLocks/>
          </p:cNvGrpSpPr>
          <p:nvPr/>
        </p:nvGrpSpPr>
        <p:grpSpPr bwMode="auto">
          <a:xfrm>
            <a:off x="163513" y="4168775"/>
            <a:ext cx="2335212" cy="1377950"/>
            <a:chOff x="2773870" y="978243"/>
            <a:chExt cx="1789585" cy="1524000"/>
          </a:xfrm>
        </p:grpSpPr>
        <p:sp>
          <p:nvSpPr>
            <p:cNvPr id="24" name="Rectangle 23"/>
            <p:cNvSpPr/>
            <p:nvPr/>
          </p:nvSpPr>
          <p:spPr>
            <a:xfrm>
              <a:off x="2773870" y="1008091"/>
              <a:ext cx="1789585" cy="5003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400" dirty="0"/>
                <a:t>Spring 2007, Microsoft, #106</a:t>
              </a:r>
              <a:br>
                <a:rPr lang="en-US" sz="1400" dirty="0"/>
              </a:br>
              <a:r>
                <a:rPr lang="en-US" sz="1400" dirty="0"/>
                <a:t>2048 cores, 9 TF, 58.8%</a:t>
              </a:r>
              <a:endParaRPr lang="en-US" sz="14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3771649" y="1739634"/>
              <a:ext cx="1524000" cy="1216"/>
            </a:xfrm>
            <a:prstGeom prst="line">
              <a:avLst/>
            </a:prstGeom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3" name="Group 25"/>
          <p:cNvGrpSpPr>
            <a:grpSpLocks/>
          </p:cNvGrpSpPr>
          <p:nvPr/>
        </p:nvGrpSpPr>
        <p:grpSpPr bwMode="auto">
          <a:xfrm>
            <a:off x="2527300" y="5040313"/>
            <a:ext cx="2135188" cy="1524000"/>
            <a:chOff x="2820636" y="902043"/>
            <a:chExt cx="1600552" cy="1524000"/>
          </a:xfrm>
        </p:grpSpPr>
        <p:sp>
          <p:nvSpPr>
            <p:cNvPr id="27" name="Rectangle 26"/>
            <p:cNvSpPr/>
            <p:nvPr/>
          </p:nvSpPr>
          <p:spPr>
            <a:xfrm>
              <a:off x="2820636" y="902043"/>
              <a:ext cx="1600552" cy="6223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400" dirty="0"/>
                <a:t>Spring 2006, NCSA, #130</a:t>
              </a:r>
            </a:p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400" dirty="0"/>
                <a:t>896 cores, 4.1 TF</a:t>
              </a:r>
              <a:endParaRPr lang="en-US" sz="14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>
              <a:off x="3658593" y="1663448"/>
              <a:ext cx="1524000" cy="1190"/>
            </a:xfrm>
            <a:prstGeom prst="line">
              <a:avLst/>
            </a:prstGeom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774" name="Picture 4" descr="http://gladiator.ncsa.uiuc.edu/Images/abe/a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2100" y="500063"/>
            <a:ext cx="9429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8088" y="2814638"/>
            <a:ext cx="1193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46500" y="5659438"/>
            <a:ext cx="890588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0313" y="4672013"/>
            <a:ext cx="1193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8" name="Group 15"/>
          <p:cNvGrpSpPr>
            <a:grpSpLocks/>
          </p:cNvGrpSpPr>
          <p:nvPr/>
        </p:nvGrpSpPr>
        <p:grpSpPr bwMode="auto">
          <a:xfrm>
            <a:off x="2924175" y="733425"/>
            <a:ext cx="2127250" cy="1436688"/>
            <a:chOff x="2362200" y="881508"/>
            <a:chExt cx="2058988" cy="1544535"/>
          </a:xfrm>
        </p:grpSpPr>
        <p:sp>
          <p:nvSpPr>
            <p:cNvPr id="29" name="Rectangle 28"/>
            <p:cNvSpPr/>
            <p:nvPr/>
          </p:nvSpPr>
          <p:spPr>
            <a:xfrm>
              <a:off x="2362200" y="881508"/>
              <a:ext cx="2057452" cy="62976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400" dirty="0"/>
                <a:t>Spring 2008, Umea, #40</a:t>
              </a:r>
            </a:p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400" dirty="0"/>
                <a:t>5376 cores, 46 TF, 85.5%</a:t>
              </a:r>
              <a:endParaRPr lang="en-US" sz="1400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3658393" y="1663247"/>
              <a:ext cx="1524055" cy="1536"/>
            </a:xfrm>
            <a:prstGeom prst="line">
              <a:avLst/>
            </a:prstGeom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32-Point Star 34"/>
          <p:cNvSpPr/>
          <p:nvPr/>
        </p:nvSpPr>
        <p:spPr>
          <a:xfrm>
            <a:off x="0" y="2850724"/>
            <a:ext cx="1763725" cy="968759"/>
          </a:xfrm>
          <a:prstGeom prst="star32">
            <a:avLst/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9" tIns="45714" rIns="91429" bIns="45714"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efficiency</a:t>
            </a:r>
            <a:b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10800000" flipV="1">
            <a:off x="0" y="3924300"/>
            <a:ext cx="9144000" cy="71438"/>
          </a:xfrm>
          <a:prstGeom prst="line">
            <a:avLst/>
          </a:prstGeom>
          <a:ln w="349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3" name="TextBox 30"/>
          <p:cNvSpPr txBox="1">
            <a:spLocks noChangeArrowheads="1"/>
          </p:cNvSpPr>
          <p:nvPr/>
        </p:nvSpPr>
        <p:spPr bwMode="auto">
          <a:xfrm>
            <a:off x="4360863" y="3503613"/>
            <a:ext cx="310673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b="1">
                <a:solidFill>
                  <a:srgbClr val="FFC000"/>
                </a:solidFill>
              </a:rPr>
              <a:t>Windows HPC Server 2008</a:t>
            </a:r>
          </a:p>
        </p:txBody>
      </p:sp>
      <p:sp>
        <p:nvSpPr>
          <p:cNvPr id="32784" name="TextBox 33"/>
          <p:cNvSpPr txBox="1">
            <a:spLocks noChangeArrowheads="1"/>
          </p:cNvSpPr>
          <p:nvPr/>
        </p:nvSpPr>
        <p:spPr bwMode="auto">
          <a:xfrm>
            <a:off x="4254500" y="4025900"/>
            <a:ext cx="369728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b="1">
                <a:solidFill>
                  <a:srgbClr val="FFC000"/>
                </a:solidFill>
              </a:rPr>
              <a:t>Windows Compute Cluster 2003</a:t>
            </a:r>
          </a:p>
        </p:txBody>
      </p:sp>
      <p:pic>
        <p:nvPicPr>
          <p:cNvPr id="32785" name="Picture 2" descr="Top500 auf Window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1600" y="2100263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86" name="Group 36"/>
          <p:cNvGrpSpPr>
            <a:grpSpLocks/>
          </p:cNvGrpSpPr>
          <p:nvPr/>
        </p:nvGrpSpPr>
        <p:grpSpPr bwMode="auto">
          <a:xfrm>
            <a:off x="5129213" y="5334000"/>
            <a:ext cx="2057400" cy="1524000"/>
            <a:chOff x="2820636" y="902043"/>
            <a:chExt cx="1600552" cy="1524000"/>
          </a:xfrm>
        </p:grpSpPr>
        <p:sp>
          <p:nvSpPr>
            <p:cNvPr id="39" name="Rectangle 38"/>
            <p:cNvSpPr/>
            <p:nvPr/>
          </p:nvSpPr>
          <p:spPr>
            <a:xfrm>
              <a:off x="2820636" y="902043"/>
              <a:ext cx="1600552" cy="6223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400" dirty="0"/>
                <a:t>Winter 2005, Microsoft</a:t>
              </a:r>
            </a:p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400" dirty="0"/>
                <a:t>4 </a:t>
              </a:r>
              <a:r>
                <a:rPr lang="en-US" sz="1400" dirty="0" err="1"/>
                <a:t>procs</a:t>
              </a:r>
              <a:r>
                <a:rPr lang="en-US" sz="1400" dirty="0"/>
                <a:t>, 9.46 </a:t>
              </a:r>
              <a:r>
                <a:rPr lang="en-US" sz="1400" dirty="0" err="1"/>
                <a:t>GFlops</a:t>
              </a:r>
              <a:endParaRPr lang="en-US" sz="14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5400000">
              <a:off x="3658570" y="1663425"/>
              <a:ext cx="1524000" cy="1235"/>
            </a:xfrm>
            <a:prstGeom prst="line">
              <a:avLst/>
            </a:prstGeom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78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24713" y="5435600"/>
            <a:ext cx="8763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88" name="Group 15"/>
          <p:cNvGrpSpPr>
            <a:grpSpLocks/>
          </p:cNvGrpSpPr>
          <p:nvPr/>
        </p:nvGrpSpPr>
        <p:grpSpPr bwMode="auto">
          <a:xfrm>
            <a:off x="1443038" y="1522413"/>
            <a:ext cx="2127250" cy="1436687"/>
            <a:chOff x="2362200" y="881508"/>
            <a:chExt cx="2058988" cy="1544535"/>
          </a:xfrm>
        </p:grpSpPr>
        <p:sp>
          <p:nvSpPr>
            <p:cNvPr id="45" name="Rectangle 44"/>
            <p:cNvSpPr/>
            <p:nvPr/>
          </p:nvSpPr>
          <p:spPr>
            <a:xfrm>
              <a:off x="2362200" y="881508"/>
              <a:ext cx="2057451" cy="6297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400" dirty="0"/>
                <a:t>Spring 2008, Aachen, #100</a:t>
              </a:r>
            </a:p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400" dirty="0"/>
                <a:t>2096 cores, 18.8 TF, 76.5%</a:t>
              </a:r>
              <a:endParaRPr lang="en-US" sz="1400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>
              <a:off x="3658392" y="1663248"/>
              <a:ext cx="1524055" cy="1537"/>
            </a:xfrm>
            <a:prstGeom prst="line">
              <a:avLst/>
            </a:prstGeom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78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09988" y="1317625"/>
            <a:ext cx="13144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0"/>
            <a:ext cx="6180137" cy="619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Windows HPC Server 2008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2113" y="1419225"/>
          <a:ext cx="4953000" cy="4613275"/>
        </p:xfrm>
        <a:graphic>
          <a:graphicData uri="http://schemas.openxmlformats.org/drawingml/2006/table">
            <a:tbl>
              <a:tblPr/>
              <a:tblGrid>
                <a:gridCol w="2476500"/>
                <a:gridCol w="2476500"/>
              </a:tblGrid>
              <a:tr h="135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Location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Champaign, IL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Hardware – Machines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Dell blade system with 1,200 </a:t>
                      </a:r>
                      <a:r>
                        <a:rPr lang="en-US" sz="1200" b="1" dirty="0" err="1" smtClean="0"/>
                        <a:t>PowerEdge</a:t>
                      </a:r>
                      <a:r>
                        <a:rPr lang="en-US" sz="1200" b="1" dirty="0" smtClean="0"/>
                        <a:t> 1955 dual-socket, quad-core Intel Xeon 2.3 GHz processors</a:t>
                      </a: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Hardware – Networking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atin typeface="+mn-lt"/>
                          <a:ea typeface="Calibri"/>
                          <a:cs typeface="Times New Roman"/>
                        </a:rPr>
                        <a:t>InfiniBand</a:t>
                      </a:r>
                      <a:r>
                        <a:rPr lang="en-US" sz="1200" b="1" dirty="0" smtClean="0">
                          <a:latin typeface="+mn-lt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200" b="1" dirty="0" err="1" smtClean="0">
                          <a:latin typeface="+mn-lt"/>
                          <a:ea typeface="Calibri"/>
                          <a:cs typeface="Times New Roman"/>
                        </a:rPr>
                        <a:t>GigE</a:t>
                      </a:r>
                      <a:r>
                        <a:rPr lang="en-US" sz="12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Number of Compute Nodes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1184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Total Number of Cores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Calibri"/>
                          <a:cs typeface="Times New Roman"/>
                        </a:rPr>
                        <a:t>9,472 cores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Total Memory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Calibri"/>
                          <a:cs typeface="Times New Roman"/>
                        </a:rPr>
                        <a:t>9.6 terabytes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Particulars of for current </a:t>
                      </a:r>
                      <a:r>
                        <a:rPr lang="en-US" sz="1200" b="1" dirty="0" err="1">
                          <a:latin typeface="Calibri"/>
                          <a:ea typeface="Calibri"/>
                          <a:cs typeface="Times New Roman"/>
                        </a:rPr>
                        <a:t>Linpack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 Runs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  Best 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Linpack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rating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68.5 TFPs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  Best cluster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efficiency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77.7%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For Comparison…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marL="1549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  <a:ea typeface="Calibri"/>
                          <a:cs typeface="Times New Roman"/>
                        </a:rPr>
                        <a:t>Linpack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 rating from 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November</a:t>
                      </a:r>
                      <a:r>
                        <a:rPr lang="en-US" sz="12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2007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Top500 run 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(#14)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on the same hardware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ea typeface="Calibri"/>
                          <a:cs typeface="Times New Roman"/>
                        </a:rPr>
                        <a:t>68.5 TFPs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1549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Cluster efficiency from 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November</a:t>
                      </a:r>
                      <a:r>
                        <a:rPr lang="en-US" sz="12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2007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Top500 run 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(#XX)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on the same hardware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69.9%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1549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Typical Top500 efficiency for </a:t>
                      </a:r>
                      <a:r>
                        <a:rPr lang="en-US" sz="1200" b="1" dirty="0" err="1">
                          <a:latin typeface="Calibri"/>
                          <a:ea typeface="Calibri"/>
                          <a:cs typeface="Times New Roman"/>
                        </a:rPr>
                        <a:t>Clovertown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 motherboards w/ IB regardless of Operating System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ea typeface="Calibri"/>
                          <a:cs typeface="Times New Roman"/>
                        </a:rPr>
                        <a:t>65-77%  </a:t>
                      </a: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06548" y="4887987"/>
            <a:ext cx="2667000" cy="113877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000" b="1" dirty="0"/>
              <a:t>7.8% improvement in efficiency on the same hardware running Linux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41721" y="6351350"/>
            <a:ext cx="2815741" cy="32778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/>
              <a:t>About 4 hours to deploy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811213" y="677863"/>
            <a:ext cx="45862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 lnSpcReduction="10000"/>
          </a:bodyPr>
          <a:lstStyle/>
          <a:p>
            <a:pPr eaLnBrk="0" hangingPunct="0">
              <a:defRPr/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Ready for Prime-time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968" y="1369943"/>
            <a:ext cx="2657475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32-Point Star 8"/>
          <p:cNvSpPr/>
          <p:nvPr/>
        </p:nvSpPr>
        <p:spPr>
          <a:xfrm>
            <a:off x="5081287" y="1134695"/>
            <a:ext cx="1585732" cy="1134319"/>
          </a:xfrm>
          <a:prstGeom prst="star32">
            <a:avLst/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#23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854" name="Picture 4" descr="NCSA Hom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4336" t="4549"/>
          <a:stretch>
            <a:fillRect/>
          </a:stretch>
        </p:blipFill>
        <p:spPr bwMode="auto">
          <a:xfrm>
            <a:off x="7443788" y="4562475"/>
            <a:ext cx="12477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184150" y="825500"/>
            <a:ext cx="6096000" cy="1219200"/>
          </a:xfrm>
        </p:spPr>
        <p:txBody>
          <a:bodyPr/>
          <a:lstStyle/>
          <a:p>
            <a:r>
              <a:rPr lang="en-US" sz="1600" smtClean="0"/>
              <a:t>Simple to setup and manage in a familiar environment</a:t>
            </a:r>
          </a:p>
          <a:p>
            <a:pPr lvl="1"/>
            <a:r>
              <a:rPr lang="en-US" sz="1400" smtClean="0"/>
              <a:t>Turnkey cluster solutions through OEMs</a:t>
            </a:r>
          </a:p>
          <a:p>
            <a:pPr lvl="1"/>
            <a:r>
              <a:rPr lang="en-US" sz="1400" smtClean="0"/>
              <a:t>Simplify system and application deployment</a:t>
            </a:r>
          </a:p>
          <a:p>
            <a:pPr lvl="2"/>
            <a:r>
              <a:rPr lang="en-US" sz="1200" smtClean="0"/>
              <a:t>Base images, patches, drivers, applications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4150" y="1892300"/>
            <a:ext cx="4191000" cy="45624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Focus on ease of management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Comprehensive diagnostics , troubleshooting and monitoring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Familiar, flexible and “pivotal” management interface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Equivalent command line support for unattended management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Scale up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Scale deployment, administration, infrastructure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Head node failover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Cluster usage reporting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Compute node filtering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Better integration with enterprise management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Patch Management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System Center Operations Management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PowerShell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Windows 2008 high Availability Services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410325" cy="627063"/>
          </a:xfrm>
        </p:spPr>
        <p:txBody>
          <a:bodyPr/>
          <a:lstStyle/>
          <a:p>
            <a:pPr algn="l"/>
            <a:r>
              <a:rPr lang="en-US" sz="2600" smtClean="0">
                <a:solidFill>
                  <a:schemeClr val="bg1"/>
                </a:solidFill>
              </a:rPr>
              <a:t>Improved Efficiency for the Systems Admin</a:t>
            </a:r>
          </a:p>
        </p:txBody>
      </p:sp>
      <p:pic>
        <p:nvPicPr>
          <p:cNvPr id="35844" name="Picture 2" descr="F:\Work\CCS\V2\Images\RainierHeatMap.jpg"/>
          <p:cNvPicPr>
            <a:picLocks noChangeAspect="1" noChangeArrowheads="1"/>
          </p:cNvPicPr>
          <p:nvPr/>
        </p:nvPicPr>
        <p:blipFill>
          <a:blip r:embed="rId3"/>
          <a:srcRect b="5368"/>
          <a:stretch>
            <a:fillRect/>
          </a:stretch>
        </p:blipFill>
        <p:spPr bwMode="auto">
          <a:xfrm>
            <a:off x="4254500" y="1733550"/>
            <a:ext cx="4843463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8588" y="1084521"/>
          <a:ext cx="8863012" cy="5411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717550" y="0"/>
            <a:ext cx="8229600" cy="627063"/>
          </a:xfrm>
        </p:spPr>
        <p:txBody>
          <a:bodyPr/>
          <a:lstStyle/>
          <a:p>
            <a:pPr algn="l"/>
            <a:r>
              <a:rPr lang="en-US" sz="2600" smtClean="0">
                <a:solidFill>
                  <a:schemeClr val="bg1"/>
                </a:solidFill>
              </a:rPr>
              <a:t>System Center Operations Manager for HPC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44688"/>
            <a:ext cx="4648200" cy="4419600"/>
          </a:xfrm>
        </p:spPr>
        <p:txBody>
          <a:bodyPr/>
          <a:lstStyle/>
          <a:p>
            <a:pPr lvl="1"/>
            <a:r>
              <a:rPr lang="en-US" sz="2000" smtClean="0"/>
              <a:t>Next generation of  cluster services</a:t>
            </a:r>
          </a:p>
          <a:p>
            <a:pPr lvl="1"/>
            <a:r>
              <a:rPr lang="en-US" sz="2000" smtClean="0"/>
              <a:t>Major improvement in configuration validation and management</a:t>
            </a:r>
          </a:p>
          <a:p>
            <a:r>
              <a:rPr lang="en-US" sz="2000" smtClean="0"/>
              <a:t>HPC Pack Includes</a:t>
            </a:r>
          </a:p>
          <a:p>
            <a:pPr lvl="1"/>
            <a:r>
              <a:rPr lang="en-US" sz="2000" smtClean="0"/>
              <a:t>Setup integration with Failover Clustering Services</a:t>
            </a:r>
          </a:p>
          <a:p>
            <a:pPr lvl="2"/>
            <a:r>
              <a:rPr lang="en-US" sz="1800" smtClean="0"/>
              <a:t>Head Node and Failover Node set up with SQL Failover Cluster</a:t>
            </a:r>
          </a:p>
          <a:p>
            <a:pPr lvl="2"/>
            <a:r>
              <a:rPr lang="en-US" sz="1800" smtClean="0"/>
              <a:t>Job Scheduler services failover</a:t>
            </a:r>
          </a:p>
          <a:p>
            <a:pPr lvl="1"/>
            <a:r>
              <a:rPr lang="en-US" sz="2000" smtClean="0"/>
              <a:t>Management console linked to Windows Server Failover Management console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6400800" y="3816350"/>
          <a:ext cx="1219200" cy="231775"/>
        </p:xfrm>
        <a:graphic>
          <a:graphicData uri="http://schemas.openxmlformats.org/presentationml/2006/ole">
            <p:oleObj spid="_x0000_s18434" name="Visio" r:id="rId5" imgW="2134743" imgH="251968" progId="">
              <p:embed/>
            </p:oleObj>
          </a:graphicData>
        </a:graphic>
      </p:graphicFrame>
      <p:sp>
        <p:nvSpPr>
          <p:cNvPr id="381966" name="Line 14"/>
          <p:cNvSpPr>
            <a:spLocks noChangeShapeType="1"/>
          </p:cNvSpPr>
          <p:nvPr/>
        </p:nvSpPr>
        <p:spPr bwMode="auto">
          <a:xfrm>
            <a:off x="5257800" y="2825750"/>
            <a:ext cx="365760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15200" y="3206718"/>
            <a:ext cx="878187" cy="1295399"/>
          </a:xfrm>
          <a:prstGeom prst="rect">
            <a:avLst/>
          </a:prstGeom>
          <a:noFill/>
        </p:spPr>
      </p:pic>
      <p:pic>
        <p:nvPicPr>
          <p:cNvPr id="18438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3206750"/>
            <a:ext cx="8778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23"/>
          <p:cNvSpPr txBox="1">
            <a:spLocks noChangeArrowheads="1"/>
          </p:cNvSpPr>
          <p:nvPr/>
        </p:nvSpPr>
        <p:spPr bwMode="auto">
          <a:xfrm>
            <a:off x="6553200" y="5373688"/>
            <a:ext cx="9144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100">
                <a:solidFill>
                  <a:schemeClr val="tx1"/>
                </a:solidFill>
              </a:rPr>
              <a:t>Shared Disk</a:t>
            </a:r>
          </a:p>
        </p:txBody>
      </p:sp>
      <p:sp>
        <p:nvSpPr>
          <p:cNvPr id="18440" name="TextBox 25"/>
          <p:cNvSpPr txBox="1">
            <a:spLocks noChangeArrowheads="1"/>
          </p:cNvSpPr>
          <p:nvPr/>
        </p:nvSpPr>
        <p:spPr bwMode="auto">
          <a:xfrm>
            <a:off x="6515100" y="2606675"/>
            <a:ext cx="1371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400">
                <a:solidFill>
                  <a:schemeClr val="tx1"/>
                </a:solidFill>
              </a:rPr>
              <a:t>Private Network</a:t>
            </a:r>
          </a:p>
        </p:txBody>
      </p:sp>
      <p:sp>
        <p:nvSpPr>
          <p:cNvPr id="18441" name="TextBox 26"/>
          <p:cNvSpPr txBox="1">
            <a:spLocks noChangeArrowheads="1"/>
          </p:cNvSpPr>
          <p:nvPr/>
        </p:nvSpPr>
        <p:spPr bwMode="auto">
          <a:xfrm>
            <a:off x="5334000" y="4425950"/>
            <a:ext cx="14478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100">
                <a:solidFill>
                  <a:schemeClr val="tx1"/>
                </a:solidFill>
              </a:rPr>
              <a:t>Head node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100">
                <a:solidFill>
                  <a:schemeClr val="tx1"/>
                </a:solidFill>
              </a:rPr>
              <a:t>Win2008 Enterprise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100">
                <a:solidFill>
                  <a:schemeClr val="tx1"/>
                </a:solidFill>
              </a:rPr>
              <a:t>Clustered SQL Server</a:t>
            </a:r>
          </a:p>
        </p:txBody>
      </p:sp>
      <p:sp>
        <p:nvSpPr>
          <p:cNvPr id="18442" name="TextBox 27"/>
          <p:cNvSpPr txBox="1">
            <a:spLocks noChangeArrowheads="1"/>
          </p:cNvSpPr>
          <p:nvPr/>
        </p:nvSpPr>
        <p:spPr bwMode="auto">
          <a:xfrm>
            <a:off x="7086600" y="4425950"/>
            <a:ext cx="14478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100">
                <a:solidFill>
                  <a:schemeClr val="tx1"/>
                </a:solidFill>
              </a:rPr>
              <a:t>Failover Head node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100">
                <a:solidFill>
                  <a:schemeClr val="tx1"/>
                </a:solidFill>
              </a:rPr>
              <a:t>Win2008 Enterprise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100">
                <a:solidFill>
                  <a:schemeClr val="tx1"/>
                </a:solidFill>
              </a:rPr>
              <a:t>Clustered SQL Server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5980907" y="3091656"/>
            <a:ext cx="533400" cy="1587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7581107" y="3091656"/>
            <a:ext cx="533400" cy="1587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TextBox 38"/>
          <p:cNvSpPr txBox="1">
            <a:spLocks noChangeArrowheads="1"/>
          </p:cNvSpPr>
          <p:nvPr/>
        </p:nvSpPr>
        <p:spPr bwMode="auto">
          <a:xfrm>
            <a:off x="6248400" y="3240088"/>
            <a:ext cx="1447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100">
                <a:solidFill>
                  <a:schemeClr val="tx1"/>
                </a:solidFill>
              </a:rPr>
              <a:t>Windows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100">
                <a:solidFill>
                  <a:schemeClr val="tx1"/>
                </a:solidFill>
              </a:rPr>
              <a:t>Failover 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100">
                <a:solidFill>
                  <a:schemeClr val="tx1"/>
                </a:solidFill>
              </a:rPr>
              <a:t>Clustered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228600" y="1106488"/>
            <a:ext cx="84582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Eliminates single point of failure with support for high availability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Requires Windows Server 2008 Enterprise </a:t>
            </a:r>
            <a:r>
              <a:rPr lang="en-US" sz="2200" i="1" dirty="0">
                <a:solidFill>
                  <a:schemeClr val="tx1"/>
                </a:solidFill>
                <a:latin typeface="+mn-lt"/>
              </a:rPr>
              <a:t>Failover Clustering Services</a:t>
            </a:r>
          </a:p>
        </p:txBody>
      </p:sp>
      <p:cxnSp>
        <p:nvCxnSpPr>
          <p:cNvPr id="34" name="Straight Connector 33"/>
          <p:cNvCxnSpPr>
            <a:stCxn id="18441" idx="0"/>
          </p:cNvCxnSpPr>
          <p:nvPr/>
        </p:nvCxnSpPr>
        <p:spPr>
          <a:xfrm rot="16200000" flipH="1">
            <a:off x="6326981" y="4156869"/>
            <a:ext cx="341313" cy="87947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8442" idx="0"/>
          </p:cNvCxnSpPr>
          <p:nvPr/>
        </p:nvCxnSpPr>
        <p:spPr>
          <a:xfrm rot="16200000" flipH="1" flipV="1">
            <a:off x="7203281" y="4160044"/>
            <a:ext cx="341313" cy="87312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9" name="Picture 18" descr="\\eventsql\dvd27\Clip_Installer\DVD_ART\Artwork_Imagery\HARDWARE_IMAGERY\Illustration - Misc Hardware\XML Icons\storage array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4764088"/>
            <a:ext cx="5286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4" descr="dat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002088"/>
            <a:ext cx="384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data"/>
          <p:cNvPicPr>
            <a:picLocks noChangeAspect="1" noChangeArrowheads="1"/>
          </p:cNvPicPr>
          <p:nvPr/>
        </p:nvPicPr>
        <p:blipFill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48600" y="4001727"/>
            <a:ext cx="384175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0"/>
            <a:ext cx="6194425" cy="64611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>
                <a:solidFill>
                  <a:schemeClr val="bg1"/>
                </a:solidFill>
              </a:rPr>
              <a:t>Head Node High Availability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00175"/>
            <a:ext cx="4503738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 smtClean="0"/>
              <a:t>Priorities</a:t>
            </a:r>
          </a:p>
          <a:p>
            <a:pPr marL="744538" lvl="1" indent="-287338">
              <a:defRPr/>
            </a:pPr>
            <a:r>
              <a:rPr lang="en-US" sz="1600" dirty="0" smtClean="0"/>
              <a:t>Comparable with hardware-optimized MPI stacks</a:t>
            </a:r>
            <a:endParaRPr lang="en-US" sz="1300" b="1" dirty="0" smtClean="0"/>
          </a:p>
          <a:p>
            <a:pPr marL="744538" lvl="1" indent="-287338">
              <a:defRPr/>
            </a:pPr>
            <a:r>
              <a:rPr lang="en-US" sz="1600" dirty="0" smtClean="0"/>
              <a:t>Verbs-based design for close fit with native, high-</a:t>
            </a:r>
            <a:r>
              <a:rPr lang="en-US" sz="1600" dirty="0" err="1" smtClean="0"/>
              <a:t>perf</a:t>
            </a:r>
            <a:r>
              <a:rPr lang="en-US" sz="1600" dirty="0" smtClean="0"/>
              <a:t> networking interfaces</a:t>
            </a:r>
          </a:p>
          <a:p>
            <a:pPr marL="744538" lvl="1" indent="-287338">
              <a:defRPr/>
            </a:pPr>
            <a:r>
              <a:rPr lang="en-US" sz="1600" dirty="0" smtClean="0"/>
              <a:t>Coordinated w/ Win Networking team’s long-term plans</a:t>
            </a:r>
          </a:p>
          <a:p>
            <a:pPr>
              <a:defRPr/>
            </a:pPr>
            <a:r>
              <a:rPr lang="en-US" sz="1800" dirty="0" smtClean="0"/>
              <a:t>Implementation</a:t>
            </a:r>
          </a:p>
          <a:p>
            <a:pPr lvl="1">
              <a:defRPr/>
            </a:pPr>
            <a:r>
              <a:rPr lang="en-US" sz="1600" dirty="0" smtClean="0"/>
              <a:t>MS-MPIv2 capable of 4 networking paths: </a:t>
            </a:r>
          </a:p>
          <a:p>
            <a:pPr lvl="2">
              <a:defRPr/>
            </a:pPr>
            <a:r>
              <a:rPr lang="en-US" sz="1300" dirty="0" smtClean="0"/>
              <a:t>Shared Memory </a:t>
            </a:r>
            <a:br>
              <a:rPr lang="en-US" sz="1300" dirty="0" smtClean="0"/>
            </a:br>
            <a:r>
              <a:rPr lang="en-US" sz="1300" dirty="0" smtClean="0"/>
              <a:t>  between processors on a motherboard</a:t>
            </a:r>
          </a:p>
          <a:p>
            <a:pPr lvl="2">
              <a:defRPr/>
            </a:pPr>
            <a:r>
              <a:rPr lang="en-US" sz="1300" dirty="0" smtClean="0"/>
              <a:t>TCP/IP Stack (“normal” Ethernet)</a:t>
            </a:r>
          </a:p>
          <a:p>
            <a:pPr lvl="2">
              <a:defRPr/>
            </a:pPr>
            <a:r>
              <a:rPr lang="en-US" sz="1300" dirty="0" smtClean="0"/>
              <a:t>Winsock Direct (and SDP) </a:t>
            </a:r>
            <a:br>
              <a:rPr lang="en-US" sz="1300" dirty="0" smtClean="0"/>
            </a:br>
            <a:r>
              <a:rPr lang="en-US" sz="1300" dirty="0" smtClean="0"/>
              <a:t>  for sockets-based RDMA</a:t>
            </a:r>
          </a:p>
          <a:p>
            <a:pPr lvl="2">
              <a:defRPr/>
            </a:pPr>
            <a:r>
              <a:rPr lang="en-US" sz="1300" dirty="0" smtClean="0"/>
              <a:t>New RDMA networking interface</a:t>
            </a:r>
          </a:p>
          <a:p>
            <a:pPr lvl="1">
              <a:defRPr/>
            </a:pPr>
            <a:r>
              <a:rPr lang="en-US" sz="1600" dirty="0" smtClean="0"/>
              <a:t>HPC team partners with networking IHVs to develop/distribute drivers for this new interface</a:t>
            </a: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4813300" y="1744663"/>
            <a:ext cx="4330700" cy="4913312"/>
            <a:chOff x="4812854" y="1744623"/>
            <a:chExt cx="4331241" cy="4913352"/>
          </a:xfrm>
        </p:grpSpPr>
        <p:grpSp>
          <p:nvGrpSpPr>
            <p:cNvPr id="40965" name="Group 9"/>
            <p:cNvGrpSpPr>
              <a:grpSpLocks/>
            </p:cNvGrpSpPr>
            <p:nvPr/>
          </p:nvGrpSpPr>
          <p:grpSpPr bwMode="auto">
            <a:xfrm>
              <a:off x="4956541" y="3713278"/>
              <a:ext cx="4187554" cy="741364"/>
              <a:chOff x="240" y="1772"/>
              <a:chExt cx="4080" cy="467"/>
            </a:xfrm>
          </p:grpSpPr>
          <p:sp>
            <p:nvSpPr>
              <p:cNvPr id="41069" name="Line 10"/>
              <p:cNvSpPr>
                <a:spLocks noChangeShapeType="1"/>
              </p:cNvSpPr>
              <p:nvPr/>
            </p:nvSpPr>
            <p:spPr bwMode="auto">
              <a:xfrm>
                <a:off x="240" y="2016"/>
                <a:ext cx="3824" cy="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70" name="Text Box 11"/>
              <p:cNvSpPr txBox="1">
                <a:spLocks noChangeArrowheads="1"/>
              </p:cNvSpPr>
              <p:nvPr/>
            </p:nvSpPr>
            <p:spPr bwMode="auto">
              <a:xfrm>
                <a:off x="3661" y="1772"/>
                <a:ext cx="488" cy="22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</a:pPr>
                <a:r>
                  <a:rPr lang="en-US" sz="1000" i="1">
                    <a:solidFill>
                      <a:schemeClr val="tx1"/>
                    </a:solidFill>
                  </a:rPr>
                  <a:t>User Mode</a:t>
                </a:r>
              </a:p>
            </p:txBody>
          </p:sp>
          <p:sp>
            <p:nvSpPr>
              <p:cNvPr id="41071" name="Text Box 12"/>
              <p:cNvSpPr txBox="1">
                <a:spLocks noChangeArrowheads="1"/>
              </p:cNvSpPr>
              <p:nvPr/>
            </p:nvSpPr>
            <p:spPr bwMode="auto">
              <a:xfrm>
                <a:off x="3627" y="2016"/>
                <a:ext cx="693" cy="22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</a:pPr>
                <a:r>
                  <a:rPr lang="en-US" sz="1000" i="1">
                    <a:solidFill>
                      <a:schemeClr val="tx1"/>
                    </a:solidFill>
                  </a:rPr>
                  <a:t>Kernel Mode</a:t>
                </a:r>
              </a:p>
            </p:txBody>
          </p:sp>
        </p:grpSp>
        <p:sp>
          <p:nvSpPr>
            <p:cNvPr id="40966" name="Text Box 43"/>
            <p:cNvSpPr txBox="1">
              <a:spLocks noChangeArrowheads="1"/>
            </p:cNvSpPr>
            <p:nvPr/>
          </p:nvSpPr>
          <p:spPr bwMode="auto">
            <a:xfrm>
              <a:off x="4812854" y="3524690"/>
              <a:ext cx="915635" cy="353430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lnSpc>
                  <a:spcPct val="85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</a:pPr>
              <a:r>
                <a:rPr lang="en-US" sz="900">
                  <a:solidFill>
                    <a:schemeClr val="tx1"/>
                  </a:solidFill>
                </a:rPr>
                <a:t>TCP/Ethernet </a:t>
              </a:r>
            </a:p>
            <a:p>
              <a:pPr algn="r" eaLnBrk="0" hangingPunct="0">
                <a:lnSpc>
                  <a:spcPct val="85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</a:pPr>
              <a:r>
                <a:rPr lang="en-US" sz="900">
                  <a:solidFill>
                    <a:schemeClr val="tx1"/>
                  </a:solidFill>
                </a:rPr>
                <a:t>Networking</a:t>
              </a:r>
            </a:p>
          </p:txBody>
        </p:sp>
        <p:sp>
          <p:nvSpPr>
            <p:cNvPr id="40967" name="Text Box 48"/>
            <p:cNvSpPr txBox="1">
              <a:spLocks noChangeArrowheads="1"/>
            </p:cNvSpPr>
            <p:nvPr/>
          </p:nvSpPr>
          <p:spPr bwMode="auto">
            <a:xfrm rot="-5400000">
              <a:off x="7542541" y="4736097"/>
              <a:ext cx="1157689" cy="236219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5000"/>
                </a:spcBef>
                <a:spcAft>
                  <a:spcPct val="15000"/>
                </a:spcAft>
                <a:buClr>
                  <a:schemeClr val="accent1"/>
                </a:buClr>
              </a:pPr>
              <a:r>
                <a:rPr lang="en-US" sz="1100">
                  <a:solidFill>
                    <a:schemeClr val="tx1"/>
                  </a:solidFill>
                </a:rPr>
                <a:t>Kernel By-Pass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328141" y="1744623"/>
              <a:ext cx="2133600" cy="38100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000" dirty="0"/>
                <a:t>MPI App</a:t>
              </a:r>
              <a:endParaRPr lang="en-US" sz="1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261341" y="1744623"/>
              <a:ext cx="914400" cy="38100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000" dirty="0"/>
                <a:t>Socket-Based App</a:t>
              </a:r>
              <a:endParaRPr lang="en-US" sz="10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328141" y="2201823"/>
              <a:ext cx="21336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000" dirty="0"/>
                <a:t>MS-MPI</a:t>
              </a:r>
              <a:endParaRPr lang="en-US" sz="10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337541" y="2582823"/>
              <a:ext cx="1981200" cy="457200"/>
            </a:xfrm>
            <a:prstGeom prst="rect">
              <a:avLst/>
            </a:prstGeom>
            <a:solidFill>
              <a:srgbClr val="B4A58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5000"/>
                </a:spcBef>
                <a:spcAft>
                  <a:spcPct val="15000"/>
                </a:spcAft>
                <a:buClr>
                  <a:schemeClr val="accent1"/>
                </a:buClr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Windows Sockets 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  (Winsock + WSD)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40980" name="Group 76"/>
            <p:cNvGrpSpPr>
              <a:grpSpLocks/>
            </p:cNvGrpSpPr>
            <p:nvPr/>
          </p:nvGrpSpPr>
          <p:grpSpPr bwMode="auto">
            <a:xfrm>
              <a:off x="5261341" y="5714993"/>
              <a:ext cx="3276600" cy="411130"/>
              <a:chOff x="1752600" y="5989670"/>
              <a:chExt cx="5486400" cy="41113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828800" y="5989670"/>
                <a:ext cx="5410200" cy="3048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bg1"/>
                    </a:solidFill>
                  </a:rPr>
                  <a:t>Networking Hardware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788037" y="6041066"/>
                <a:ext cx="5410200" cy="3048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bg1"/>
                    </a:solidFill>
                  </a:rPr>
                  <a:t>Networking Hardware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752600" y="6096000"/>
                <a:ext cx="5410200" cy="3048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bg1"/>
                    </a:solidFill>
                  </a:rPr>
                  <a:t>Networking Hardware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981" name="Group 76"/>
            <p:cNvGrpSpPr>
              <a:grpSpLocks/>
            </p:cNvGrpSpPr>
            <p:nvPr/>
          </p:nvGrpSpPr>
          <p:grpSpPr bwMode="auto">
            <a:xfrm>
              <a:off x="5261341" y="5388927"/>
              <a:ext cx="2819400" cy="411130"/>
              <a:chOff x="1752600" y="5989670"/>
              <a:chExt cx="5486400" cy="41113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828800" y="5989670"/>
                <a:ext cx="5410200" cy="3048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Networking Hardware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788037" y="6041066"/>
                <a:ext cx="5410200" cy="3048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Networking Hardware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752600" y="6096000"/>
                <a:ext cx="5410200" cy="3048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Hardware Driver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982" name="Group 81"/>
            <p:cNvGrpSpPr>
              <a:grpSpLocks/>
            </p:cNvGrpSpPr>
            <p:nvPr/>
          </p:nvGrpSpPr>
          <p:grpSpPr bwMode="auto">
            <a:xfrm>
              <a:off x="5261341" y="4889195"/>
              <a:ext cx="969334" cy="567068"/>
              <a:chOff x="-457200" y="3852532"/>
              <a:chExt cx="969334" cy="567068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-389566" y="3852532"/>
                <a:ext cx="901700" cy="4519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Networking Hardware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-421465" y="3907473"/>
                <a:ext cx="901700" cy="4519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Networking Hardware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-457200" y="3967660"/>
                <a:ext cx="901700" cy="4519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Mini-port Driver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983" name="Group 71"/>
            <p:cNvGrpSpPr>
              <a:grpSpLocks/>
            </p:cNvGrpSpPr>
            <p:nvPr/>
          </p:nvGrpSpPr>
          <p:grpSpPr bwMode="auto">
            <a:xfrm>
              <a:off x="5261341" y="4219354"/>
              <a:ext cx="889000" cy="751367"/>
              <a:chOff x="1295400" y="4191000"/>
              <a:chExt cx="762000" cy="751367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1295400" y="4191000"/>
                <a:ext cx="762000" cy="228600"/>
              </a:xfrm>
              <a:prstGeom prst="rect">
                <a:avLst/>
              </a:prstGeom>
              <a:solidFill>
                <a:srgbClr val="B4A586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TCP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295400" y="4713767"/>
                <a:ext cx="762000" cy="228600"/>
              </a:xfrm>
              <a:prstGeom prst="rect">
                <a:avLst/>
              </a:prstGeom>
              <a:solidFill>
                <a:srgbClr val="B4A586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NDIS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295400" y="4451499"/>
                <a:ext cx="762000" cy="228600"/>
              </a:xfrm>
              <a:prstGeom prst="rect">
                <a:avLst/>
              </a:prstGeom>
              <a:solidFill>
                <a:srgbClr val="B4A586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IP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984" name="Group 76"/>
            <p:cNvGrpSpPr>
              <a:grpSpLocks/>
            </p:cNvGrpSpPr>
            <p:nvPr/>
          </p:nvGrpSpPr>
          <p:grpSpPr bwMode="auto">
            <a:xfrm>
              <a:off x="6328141" y="3611523"/>
              <a:ext cx="2146300" cy="411130"/>
              <a:chOff x="1752600" y="5989670"/>
              <a:chExt cx="5486400" cy="41113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828800" y="5989670"/>
                <a:ext cx="5410200" cy="3048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Networking Hardware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788037" y="6041066"/>
                <a:ext cx="5410200" cy="3048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Networking Hardware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752600" y="6096000"/>
                <a:ext cx="5410200" cy="3048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User Mode Access Layer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Line 17"/>
            <p:cNvSpPr>
              <a:spLocks noChangeShapeType="1"/>
            </p:cNvSpPr>
            <p:nvPr/>
          </p:nvSpPr>
          <p:spPr bwMode="auto">
            <a:xfrm>
              <a:off x="7654022" y="3992523"/>
              <a:ext cx="45719" cy="1524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med" len="med"/>
            </a:ln>
            <a:effectLst/>
            <a:scene3d>
              <a:camera prst="orthographicFront">
                <a:rot lat="0" lon="0" rev="21480000"/>
              </a:camera>
              <a:lightRig rig="threePt" dir="t"/>
            </a:scene3d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/>
            </a:p>
          </p:txBody>
        </p:sp>
        <p:grpSp>
          <p:nvGrpSpPr>
            <p:cNvPr id="40986" name="Group 81"/>
            <p:cNvGrpSpPr>
              <a:grpSpLocks/>
            </p:cNvGrpSpPr>
            <p:nvPr/>
          </p:nvGrpSpPr>
          <p:grpSpPr bwMode="auto">
            <a:xfrm>
              <a:off x="6328141" y="3166725"/>
              <a:ext cx="1054100" cy="567068"/>
              <a:chOff x="-457200" y="3852532"/>
              <a:chExt cx="969334" cy="567068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-389566" y="3852532"/>
                <a:ext cx="901700" cy="4519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Networking Hardware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-421465" y="3907473"/>
                <a:ext cx="901700" cy="4519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Networking Hardware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-457200" y="3967660"/>
                <a:ext cx="901700" cy="4519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WinSock Direct Provider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987" name="Group 81"/>
            <p:cNvGrpSpPr>
              <a:grpSpLocks/>
            </p:cNvGrpSpPr>
            <p:nvPr/>
          </p:nvGrpSpPr>
          <p:grpSpPr bwMode="auto">
            <a:xfrm>
              <a:off x="7407641" y="3306722"/>
              <a:ext cx="1066800" cy="425301"/>
              <a:chOff x="-457200" y="3852532"/>
              <a:chExt cx="969334" cy="567068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-389566" y="3852532"/>
                <a:ext cx="901700" cy="4519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Networking Hardware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-421465" y="3907473"/>
                <a:ext cx="901700" cy="4519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Networking Hardware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-457200" y="3967660"/>
                <a:ext cx="901700" cy="4519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NetworkDirect Provider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988" name="Text Box 42"/>
            <p:cNvSpPr txBox="1">
              <a:spLocks noChangeArrowheads="1"/>
            </p:cNvSpPr>
            <p:nvPr/>
          </p:nvSpPr>
          <p:spPr bwMode="auto">
            <a:xfrm>
              <a:off x="7253323" y="2874923"/>
              <a:ext cx="700418" cy="301621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5000"/>
                </a:spcBef>
                <a:spcAft>
                  <a:spcPct val="15000"/>
                </a:spcAft>
                <a:buClr>
                  <a:schemeClr val="accent1"/>
                </a:buClr>
              </a:pPr>
              <a:r>
                <a:rPr lang="en-US" sz="800">
                  <a:solidFill>
                    <a:schemeClr val="tx1"/>
                  </a:solidFill>
                </a:rPr>
                <a:t>RDMA Networking</a:t>
              </a:r>
            </a:p>
          </p:txBody>
        </p:sp>
        <p:sp>
          <p:nvSpPr>
            <p:cNvPr id="103" name="Line 46"/>
            <p:cNvSpPr>
              <a:spLocks noChangeShapeType="1"/>
            </p:cNvSpPr>
            <p:nvPr/>
          </p:nvSpPr>
          <p:spPr bwMode="auto">
            <a:xfrm>
              <a:off x="8206472" y="4024422"/>
              <a:ext cx="45719" cy="1828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med" len="med"/>
            </a:ln>
            <a:effectLst/>
            <a:scene3d>
              <a:camera prst="orthographicFront">
                <a:rot lat="0" lon="0" rev="21480000"/>
              </a:camera>
              <a:lightRig rig="threePt" dir="t"/>
            </a:scene3d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/>
            </a:p>
          </p:txBody>
        </p:sp>
        <p:sp>
          <p:nvSpPr>
            <p:cNvPr id="104" name="Line 15"/>
            <p:cNvSpPr>
              <a:spLocks noChangeShapeType="1"/>
            </p:cNvSpPr>
            <p:nvPr/>
          </p:nvSpPr>
          <p:spPr bwMode="auto">
            <a:xfrm rot="120000">
              <a:off x="5574101" y="2126283"/>
              <a:ext cx="45719" cy="4569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med" len="med"/>
            </a:ln>
            <a:effectLst/>
            <a:scene3d>
              <a:camera prst="orthographicFront">
                <a:rot lat="0" lon="0" rev="21420000"/>
              </a:camera>
              <a:lightRig rig="threePt" dir="t"/>
            </a:scene3d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/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rot="5400000">
              <a:off x="6696673" y="3155128"/>
              <a:ext cx="247652" cy="476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5400000">
              <a:off x="7376247" y="2937639"/>
              <a:ext cx="92710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5400000">
              <a:off x="5055047" y="3620269"/>
              <a:ext cx="117476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6826250" y="6400800"/>
              <a:ext cx="742950" cy="257175"/>
            </a:xfrm>
            <a:prstGeom prst="rect">
              <a:avLst/>
            </a:prstGeom>
            <a:solidFill>
              <a:srgbClr val="B4A58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5000"/>
                </a:spcBef>
                <a:spcAft>
                  <a:spcPct val="15000"/>
                </a:spcAft>
                <a:buClr>
                  <a:schemeClr val="accent1"/>
                </a:buClr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OS Component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042025" y="6400800"/>
              <a:ext cx="742950" cy="2571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800" dirty="0"/>
                <a:t>CCP Component</a:t>
              </a:r>
              <a:endParaRPr lang="en-US" sz="8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610475" y="6400800"/>
              <a:ext cx="742950" cy="25717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5000"/>
                </a:spcBef>
                <a:spcAft>
                  <a:spcPct val="15000"/>
                </a:spcAft>
                <a:buClr>
                  <a:schemeClr val="accent1"/>
                </a:buClr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IHV Component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257800" y="6400800"/>
              <a:ext cx="742950" cy="257175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800" dirty="0"/>
                <a:t>(ISV) App</a:t>
              </a:r>
              <a:endParaRPr lang="en-US" sz="800" dirty="0"/>
            </a:p>
          </p:txBody>
        </p:sp>
      </p:grp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627063" y="0"/>
            <a:ext cx="4133850" cy="647700"/>
          </a:xfrm>
        </p:spPr>
        <p:txBody>
          <a:bodyPr/>
          <a:lstStyle/>
          <a:p>
            <a:pPr algn="l" fontAlgn="ctr"/>
            <a:r>
              <a:rPr lang="en-US" sz="4000" i="1" smtClean="0">
                <a:solidFill>
                  <a:schemeClr val="bg1"/>
                </a:solidFill>
              </a:rPr>
              <a:t>NetworkDirect</a:t>
            </a:r>
            <a:endParaRPr lang="en-US" sz="4000" smtClean="0">
              <a:solidFill>
                <a:schemeClr val="bg1"/>
              </a:solidFill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504825" y="831850"/>
            <a:ext cx="8229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ctr" hangingPunct="0"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new RDMA networking interface built for speed and stability</a:t>
            </a:r>
            <a:endParaRPr lang="en-U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295400"/>
            <a:ext cx="4191000" cy="52578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Support for larger clusters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Create new designs for clusters of size, including </a:t>
            </a: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</a:rPr>
              <a:t>“heterogeneous” clusters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Scale deployment and administration technologies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Provide interfaces for those accustomed to *nix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Improve interoperability with existing IT infrastructure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Interoperability with existing job schedulers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High speed file I/O through native support for parallel and clustered file systems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Broader application support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Simplify the integration of new applications with the job scheduler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Addressing needs of in-house and open source developers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Platform Support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Built for Windows Server 2008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Cluster nodes with different  hardware / software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0" y="1881509"/>
            <a:ext cx="4819437" cy="3604891"/>
          </a:xfrm>
          <a:prstGeom prst="roundRect">
            <a:avLst>
              <a:gd name="adj" fmla="val 899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708025" y="0"/>
            <a:ext cx="5638800" cy="646113"/>
          </a:xfrm>
        </p:spPr>
        <p:txBody>
          <a:bodyPr/>
          <a:lstStyle/>
          <a:p>
            <a:pPr algn="l"/>
            <a:r>
              <a:rPr lang="en-US" sz="4000" smtClean="0">
                <a:solidFill>
                  <a:schemeClr val="bg1"/>
                </a:solidFill>
              </a:rPr>
              <a:t>Job Scheduling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2510" y="1024788"/>
          <a:ext cx="8575964" cy="4710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5835650" cy="62706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>
                <a:solidFill>
                  <a:schemeClr val="bg1"/>
                </a:solidFill>
              </a:rPr>
              <a:t>Agenda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685800" y="5334000"/>
          <a:ext cx="693738" cy="1239838"/>
        </p:xfrm>
        <a:graphic>
          <a:graphicData uri="http://schemas.openxmlformats.org/presentationml/2006/ole">
            <p:oleObj spid="_x0000_s21506" name="Visio" r:id="rId4" imgW="694014" imgH="1240155" progId="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676400" y="5334000"/>
          <a:ext cx="693738" cy="1239838"/>
        </p:xfrm>
        <a:graphic>
          <a:graphicData uri="http://schemas.openxmlformats.org/presentationml/2006/ole">
            <p:oleObj spid="_x0000_s21507" name="Visio" r:id="rId5" imgW="694014" imgH="1240155" progId="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582863" y="5334000"/>
          <a:ext cx="693737" cy="1239838"/>
        </p:xfrm>
        <a:graphic>
          <a:graphicData uri="http://schemas.openxmlformats.org/presentationml/2006/ole">
            <p:oleObj spid="_x0000_s21508" name="Visio" r:id="rId6" imgW="694014" imgH="1240155" progId="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573463" y="5334000"/>
          <a:ext cx="693737" cy="1239838"/>
        </p:xfrm>
        <a:graphic>
          <a:graphicData uri="http://schemas.openxmlformats.org/presentationml/2006/ole">
            <p:oleObj spid="_x0000_s21509" name="Visio" r:id="rId7" imgW="694014" imgH="1240155" progId="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4876800" y="5334000"/>
          <a:ext cx="693738" cy="1239838"/>
        </p:xfrm>
        <a:graphic>
          <a:graphicData uri="http://schemas.openxmlformats.org/presentationml/2006/ole">
            <p:oleObj spid="_x0000_s21510" name="Visio" r:id="rId8" imgW="694014" imgH="1240155" progId="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5791200" y="5334000"/>
          <a:ext cx="693738" cy="1239838"/>
        </p:xfrm>
        <a:graphic>
          <a:graphicData uri="http://schemas.openxmlformats.org/presentationml/2006/ole">
            <p:oleObj spid="_x0000_s21511" name="Visio" r:id="rId9" imgW="694014" imgH="1240155" progId="">
              <p:embed/>
            </p:oleObj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6697663" y="5334000"/>
          <a:ext cx="693737" cy="1239838"/>
        </p:xfrm>
        <a:graphic>
          <a:graphicData uri="http://schemas.openxmlformats.org/presentationml/2006/ole">
            <p:oleObj spid="_x0000_s21512" name="Visio" r:id="rId10" imgW="694014" imgH="1240155" progId="">
              <p:embed/>
            </p:oleObj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7612063" y="5334000"/>
          <a:ext cx="693737" cy="1239838"/>
        </p:xfrm>
        <a:graphic>
          <a:graphicData uri="http://schemas.openxmlformats.org/presentationml/2006/ole">
            <p:oleObj spid="_x0000_s21513" name="Visio" r:id="rId11" imgW="694014" imgH="1240155" progId="">
              <p:embed/>
            </p:oleObj>
          </a:graphicData>
        </a:graphic>
      </p:graphicFrame>
      <p:sp>
        <p:nvSpPr>
          <p:cNvPr id="12" name="Oval 11"/>
          <p:cNvSpPr/>
          <p:nvPr/>
        </p:nvSpPr>
        <p:spPr>
          <a:xfrm>
            <a:off x="609600" y="5105400"/>
            <a:ext cx="838200" cy="4572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900" dirty="0">
                <a:solidFill>
                  <a:schemeClr val="bg2"/>
                </a:solidFill>
              </a:rPr>
              <a:t>App.exe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00200" y="5105400"/>
            <a:ext cx="838200" cy="4572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900" dirty="0">
                <a:solidFill>
                  <a:schemeClr val="bg2"/>
                </a:solidFill>
              </a:rPr>
              <a:t>App.exe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00600" y="5105400"/>
            <a:ext cx="838200" cy="4572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900" dirty="0">
                <a:solidFill>
                  <a:schemeClr val="bg2"/>
                </a:solidFill>
              </a:rPr>
              <a:t>Service</a:t>
            </a:r>
            <a:endParaRPr lang="en-US" sz="800" dirty="0">
              <a:solidFill>
                <a:schemeClr val="bg2"/>
              </a:solidFill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800" dirty="0">
                <a:solidFill>
                  <a:schemeClr val="bg2"/>
                </a:solidFill>
              </a:rPr>
              <a:t>(DLL)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15000" y="5105400"/>
            <a:ext cx="838200" cy="4572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900" dirty="0">
                <a:solidFill>
                  <a:schemeClr val="bg2"/>
                </a:solidFill>
              </a:rPr>
              <a:t>Service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900" dirty="0">
                <a:solidFill>
                  <a:schemeClr val="bg2"/>
                </a:solidFill>
              </a:rPr>
              <a:t>(DLL)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629400" y="5105400"/>
            <a:ext cx="838200" cy="4572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900" dirty="0">
                <a:solidFill>
                  <a:schemeClr val="bg2"/>
                </a:solidFill>
              </a:rPr>
              <a:t>Service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900" dirty="0">
                <a:solidFill>
                  <a:schemeClr val="bg2"/>
                </a:solidFill>
              </a:rPr>
              <a:t>(DLL)</a:t>
            </a:r>
          </a:p>
        </p:txBody>
      </p:sp>
      <p:sp>
        <p:nvSpPr>
          <p:cNvPr id="17" name="Oval 16"/>
          <p:cNvSpPr/>
          <p:nvPr/>
        </p:nvSpPr>
        <p:spPr>
          <a:xfrm>
            <a:off x="7543800" y="5105400"/>
            <a:ext cx="838200" cy="4572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900" dirty="0">
                <a:solidFill>
                  <a:schemeClr val="bg2"/>
                </a:solidFill>
              </a:rPr>
              <a:t>Service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900" dirty="0">
                <a:solidFill>
                  <a:schemeClr val="bg2"/>
                </a:solidFill>
              </a:rPr>
              <a:t>(DLL)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514600" y="5105400"/>
            <a:ext cx="838200" cy="4572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900" dirty="0">
                <a:solidFill>
                  <a:schemeClr val="bg2"/>
                </a:solidFill>
              </a:rPr>
              <a:t>App.exe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5200" y="5105400"/>
            <a:ext cx="838200" cy="4572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900" dirty="0">
                <a:solidFill>
                  <a:schemeClr val="bg2"/>
                </a:solidFill>
              </a:rPr>
              <a:t>App.exe</a:t>
            </a:r>
            <a:endParaRPr lang="en-US" sz="800" dirty="0">
              <a:solidFill>
                <a:schemeClr val="bg2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57200" y="1600200"/>
          <a:ext cx="1219200" cy="838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Engineering Applications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Structural Analysis</a:t>
                      </a:r>
                    </a:p>
                    <a:p>
                      <a:r>
                        <a:rPr lang="en-US" sz="1050" dirty="0" smtClean="0"/>
                        <a:t>Crash Simulation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752600" y="1600200"/>
          <a:ext cx="1371600" cy="838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Oil &amp; Gas Applications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Reservoir simulation</a:t>
                      </a:r>
                    </a:p>
                    <a:p>
                      <a:r>
                        <a:rPr lang="en-US" sz="1050" dirty="0" smtClean="0"/>
                        <a:t>Seismic</a:t>
                      </a:r>
                      <a:r>
                        <a:rPr lang="en-US" sz="1050" baseline="0" dirty="0" smtClean="0"/>
                        <a:t> Processing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200400" y="1600200"/>
          <a:ext cx="1295400" cy="838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Life Science Applications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Structural Analysis</a:t>
                      </a:r>
                    </a:p>
                    <a:p>
                      <a:r>
                        <a:rPr lang="en-US" sz="1050" dirty="0" smtClean="0"/>
                        <a:t>Crash Simulation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876800" y="1600200"/>
          <a:ext cx="1295400" cy="1102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Financial Services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Portfolio analysis</a:t>
                      </a:r>
                    </a:p>
                    <a:p>
                      <a:r>
                        <a:rPr lang="en-US" sz="1050" dirty="0" smtClean="0"/>
                        <a:t>Risk</a:t>
                      </a:r>
                      <a:r>
                        <a:rPr lang="en-US" sz="1050" baseline="0" dirty="0" smtClean="0"/>
                        <a:t> analysis</a:t>
                      </a:r>
                    </a:p>
                    <a:p>
                      <a:r>
                        <a:rPr lang="en-US" sz="1050" baseline="0" dirty="0" smtClean="0"/>
                        <a:t>Compliance</a:t>
                      </a:r>
                    </a:p>
                    <a:p>
                      <a:r>
                        <a:rPr lang="en-US" sz="1050" baseline="0" dirty="0" smtClean="0"/>
                        <a:t>Actual </a:t>
                      </a:r>
                      <a:endParaRPr lang="en-US" sz="105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324600" y="1600200"/>
          <a:ext cx="838200" cy="782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Excel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Pricing</a:t>
                      </a:r>
                    </a:p>
                    <a:p>
                      <a:r>
                        <a:rPr lang="en-US" sz="1050" dirty="0" smtClean="0"/>
                        <a:t>Modeling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315200" y="1600200"/>
          <a:ext cx="1219200" cy="1005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2192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Interactive</a:t>
                      </a:r>
                      <a:r>
                        <a:rPr lang="en-US" sz="1100" baseline="0" dirty="0" smtClean="0"/>
                        <a:t> Cluster Applications</a:t>
                      </a:r>
                      <a:endParaRPr lang="en-US" sz="11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Your applications</a:t>
                      </a:r>
                      <a:r>
                        <a:rPr lang="en-US" sz="1050" baseline="0" dirty="0" smtClean="0"/>
                        <a:t> here</a:t>
                      </a:r>
                      <a:endParaRPr lang="en-US" sz="105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762000" y="2971800"/>
            <a:ext cx="3429000" cy="19050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000" b="1" dirty="0"/>
              <a:t>Job Scheduler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 b="1" dirty="0"/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600" dirty="0"/>
              <a:t>Resource allocation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600" dirty="0"/>
              <a:t>Process Launching 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600" dirty="0"/>
              <a:t>Resource usage tracking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600" dirty="0"/>
              <a:t>Integrated MPI execution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600" dirty="0"/>
              <a:t>Integrated Security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2971800"/>
            <a:ext cx="3352800" cy="19050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000" b="1" dirty="0"/>
              <a:t>WCF Service Router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 b="1" dirty="0"/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600" dirty="0"/>
              <a:t>WS  Virtual Endpoint  Reference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600" dirty="0"/>
              <a:t>Request  load balancing 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600" dirty="0"/>
              <a:t>Integrated Service activation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600" dirty="0"/>
              <a:t>Service life time management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600" dirty="0"/>
              <a:t>Integrated WCF Tracing</a:t>
            </a:r>
          </a:p>
        </p:txBody>
      </p:sp>
      <p:sp>
        <p:nvSpPr>
          <p:cNvPr id="28" name="Left Brace 27"/>
          <p:cNvSpPr/>
          <p:nvPr/>
        </p:nvSpPr>
        <p:spPr>
          <a:xfrm rot="5400000">
            <a:off x="2362200" y="-609600"/>
            <a:ext cx="228600" cy="4038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21535" name="TextBox 28"/>
          <p:cNvSpPr txBox="1">
            <a:spLocks noChangeArrowheads="1"/>
          </p:cNvSpPr>
          <p:nvPr/>
        </p:nvSpPr>
        <p:spPr bwMode="auto">
          <a:xfrm>
            <a:off x="1165225" y="914400"/>
            <a:ext cx="29797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V1 (focusing on batch jobs)</a:t>
            </a:r>
          </a:p>
        </p:txBody>
      </p:sp>
      <p:sp>
        <p:nvSpPr>
          <p:cNvPr id="30" name="Left Brace 29"/>
          <p:cNvSpPr/>
          <p:nvPr/>
        </p:nvSpPr>
        <p:spPr>
          <a:xfrm rot="5400000">
            <a:off x="6591300" y="-419100"/>
            <a:ext cx="228600" cy="3657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21537" name="TextBox 30"/>
          <p:cNvSpPr txBox="1">
            <a:spLocks noChangeArrowheads="1"/>
          </p:cNvSpPr>
          <p:nvPr/>
        </p:nvSpPr>
        <p:spPr bwMode="auto">
          <a:xfrm>
            <a:off x="5070475" y="914400"/>
            <a:ext cx="35448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V2 (focusing  on Interactive jobs)</a:t>
            </a:r>
          </a:p>
        </p:txBody>
      </p:sp>
      <p:sp>
        <p:nvSpPr>
          <p:cNvPr id="21538" name="TextBox 31"/>
          <p:cNvSpPr txBox="1">
            <a:spLocks noChangeArrowheads="1"/>
          </p:cNvSpPr>
          <p:nvPr/>
        </p:nvSpPr>
        <p:spPr bwMode="auto">
          <a:xfrm>
            <a:off x="4343400" y="3429000"/>
            <a:ext cx="58896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54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539" name="Title 1"/>
          <p:cNvSpPr>
            <a:spLocks noGrp="1"/>
          </p:cNvSpPr>
          <p:nvPr>
            <p:ph type="title"/>
          </p:nvPr>
        </p:nvSpPr>
        <p:spPr>
          <a:xfrm>
            <a:off x="725488" y="0"/>
            <a:ext cx="5980112" cy="646113"/>
          </a:xfrm>
        </p:spPr>
        <p:txBody>
          <a:bodyPr/>
          <a:lstStyle/>
          <a:p>
            <a:pPr algn="l"/>
            <a:r>
              <a:rPr lang="en-US" sz="2800" smtClean="0">
                <a:solidFill>
                  <a:schemeClr val="bg1"/>
                </a:solidFill>
              </a:rPr>
              <a:t>Scenario: Broaden Application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1738" y="4741863"/>
            <a:ext cx="5254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0338" y="4818063"/>
            <a:ext cx="5254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8938" y="4894263"/>
            <a:ext cx="5254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4270375"/>
            <a:ext cx="52546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4346575"/>
            <a:ext cx="52546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4422775"/>
            <a:ext cx="52546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1738" y="3763963"/>
            <a:ext cx="525462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0338" y="3840163"/>
            <a:ext cx="525462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8938" y="3916363"/>
            <a:ext cx="525462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279775"/>
            <a:ext cx="52546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2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355975"/>
            <a:ext cx="52546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3432175"/>
            <a:ext cx="52546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4876800" y="738188"/>
            <a:ext cx="4114800" cy="5943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Private Network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070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1738" y="2809875"/>
            <a:ext cx="5254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0338" y="2886075"/>
            <a:ext cx="5254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2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8938" y="2962275"/>
            <a:ext cx="5254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3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338388"/>
            <a:ext cx="52546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4588"/>
            <a:ext cx="52546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5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490788"/>
            <a:ext cx="52546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6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1738" y="1831975"/>
            <a:ext cx="525462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7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0338" y="1908175"/>
            <a:ext cx="525462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8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8938" y="1984375"/>
            <a:ext cx="525462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9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1347788"/>
            <a:ext cx="52546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0" name="Picture 25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1423988"/>
            <a:ext cx="52546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1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1500188"/>
            <a:ext cx="52546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ounded Rectangle 27"/>
          <p:cNvSpPr/>
          <p:nvPr/>
        </p:nvSpPr>
        <p:spPr>
          <a:xfrm>
            <a:off x="152400" y="738188"/>
            <a:ext cx="4114800" cy="5943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Public Network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352800" y="658813"/>
            <a:ext cx="2362200" cy="27463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Highly Available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Head Node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429000" y="3786188"/>
            <a:ext cx="2362200" cy="304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b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 WCF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Brokers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085" name="Picture 30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635125"/>
            <a:ext cx="52546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32123" y="1426254"/>
            <a:ext cx="525677" cy="775417"/>
          </a:xfrm>
          <a:prstGeom prst="rect">
            <a:avLst/>
          </a:prstGeom>
          <a:noFill/>
        </p:spPr>
      </p:pic>
      <p:sp>
        <p:nvSpPr>
          <p:cNvPr id="45087" name="TextBox 32"/>
          <p:cNvSpPr txBox="1">
            <a:spLocks noChangeArrowheads="1"/>
          </p:cNvSpPr>
          <p:nvPr/>
        </p:nvSpPr>
        <p:spPr bwMode="auto">
          <a:xfrm>
            <a:off x="3810000" y="2320925"/>
            <a:ext cx="7620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000">
                <a:solidFill>
                  <a:schemeClr val="tx1"/>
                </a:solidFill>
              </a:rPr>
              <a:t>Head node</a:t>
            </a:r>
          </a:p>
        </p:txBody>
      </p:sp>
      <p:sp>
        <p:nvSpPr>
          <p:cNvPr id="45088" name="TextBox 33"/>
          <p:cNvSpPr txBox="1">
            <a:spLocks noChangeArrowheads="1"/>
          </p:cNvSpPr>
          <p:nvPr/>
        </p:nvSpPr>
        <p:spPr bwMode="auto">
          <a:xfrm>
            <a:off x="4572000" y="2111375"/>
            <a:ext cx="762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000">
                <a:solidFill>
                  <a:schemeClr val="tx1"/>
                </a:solidFill>
              </a:rPr>
              <a:t>Failover Head node</a:t>
            </a:r>
          </a:p>
        </p:txBody>
      </p:sp>
      <p:pic>
        <p:nvPicPr>
          <p:cNvPr id="45089" name="Picture 2" descr="C:\Images\Illustration - Misc Hardware\XML Icons\PC with flat pane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310188"/>
            <a:ext cx="9096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0" name="Picture 3" descr="C:\Images\Illustration - Misc Hardware\XML Icons\p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814388"/>
            <a:ext cx="915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1" name="Picture 4" descr="C:\Images\Illustration - Misc Hardware\XML Icons\PC blank scree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2490788"/>
            <a:ext cx="915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Elbow Connector 43"/>
          <p:cNvCxnSpPr>
            <a:stCxn id="37" idx="0"/>
            <a:endCxn id="31" idx="1"/>
          </p:cNvCxnSpPr>
          <p:nvPr/>
        </p:nvCxnSpPr>
        <p:spPr>
          <a:xfrm rot="5400000" flipH="1" flipV="1">
            <a:off x="2281237" y="733426"/>
            <a:ext cx="466725" cy="30480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93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297488"/>
            <a:ext cx="5254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4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373688"/>
            <a:ext cx="5254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5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449888"/>
            <a:ext cx="5254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6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3063" y="4011613"/>
            <a:ext cx="5254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7" name="Picture 42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1663" y="4087813"/>
            <a:ext cx="5254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8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0263" y="4164013"/>
            <a:ext cx="5254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99" name="TextBox 44"/>
          <p:cNvSpPr txBox="1">
            <a:spLocks noChangeArrowheads="1"/>
          </p:cNvSpPr>
          <p:nvPr/>
        </p:nvSpPr>
        <p:spPr bwMode="auto">
          <a:xfrm>
            <a:off x="4114800" y="4852988"/>
            <a:ext cx="990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[…]</a:t>
            </a:r>
          </a:p>
        </p:txBody>
      </p:sp>
      <p:cxnSp>
        <p:nvCxnSpPr>
          <p:cNvPr id="46" name="Elbow Connector 43"/>
          <p:cNvCxnSpPr>
            <a:stCxn id="45087" idx="2"/>
            <a:endCxn id="37" idx="3"/>
          </p:cNvCxnSpPr>
          <p:nvPr/>
        </p:nvCxnSpPr>
        <p:spPr>
          <a:xfrm rot="5400000">
            <a:off x="2683669" y="1440657"/>
            <a:ext cx="273050" cy="2741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3"/>
          <p:cNvCxnSpPr>
            <a:stCxn id="31" idx="3"/>
          </p:cNvCxnSpPr>
          <p:nvPr/>
        </p:nvCxnSpPr>
        <p:spPr>
          <a:xfrm>
            <a:off x="4564063" y="2024063"/>
            <a:ext cx="84137" cy="22971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600200" y="1652588"/>
            <a:ext cx="1524000" cy="304800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200" dirty="0">
                <a:solidFill>
                  <a:schemeClr val="tx1"/>
                </a:solidFill>
              </a:rPr>
              <a:t>1. User submits job.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724400" y="2871788"/>
            <a:ext cx="1524000" cy="533400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200" dirty="0">
                <a:solidFill>
                  <a:schemeClr val="tx1"/>
                </a:solidFill>
              </a:rPr>
              <a:t>2. Session Manager assigns WCF Broker node for client job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828800" y="2490788"/>
            <a:ext cx="1524000" cy="304800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200" dirty="0">
                <a:solidFill>
                  <a:schemeClr val="tx1"/>
                </a:solidFill>
              </a:rPr>
              <a:t>3. HN Provides WCF Broker node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1" name="Elbow Connector 43"/>
          <p:cNvCxnSpPr/>
          <p:nvPr/>
        </p:nvCxnSpPr>
        <p:spPr>
          <a:xfrm flipV="1">
            <a:off x="5181600" y="2033588"/>
            <a:ext cx="2843213" cy="217963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43"/>
          <p:cNvCxnSpPr/>
          <p:nvPr/>
        </p:nvCxnSpPr>
        <p:spPr>
          <a:xfrm flipV="1">
            <a:off x="5181600" y="2465388"/>
            <a:ext cx="2606675" cy="174783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43"/>
          <p:cNvCxnSpPr/>
          <p:nvPr/>
        </p:nvCxnSpPr>
        <p:spPr>
          <a:xfrm flipV="1">
            <a:off x="5181600" y="2859088"/>
            <a:ext cx="2386013" cy="135413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43"/>
          <p:cNvCxnSpPr>
            <a:endCxn id="43" idx="1"/>
          </p:cNvCxnSpPr>
          <p:nvPr/>
        </p:nvCxnSpPr>
        <p:spPr>
          <a:xfrm>
            <a:off x="1295400" y="3176588"/>
            <a:ext cx="3116263" cy="1298575"/>
          </a:xfrm>
          <a:prstGeom prst="bentConnector3">
            <a:avLst>
              <a:gd name="adj1" fmla="val 29908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6705600" y="3100388"/>
            <a:ext cx="1066800" cy="381000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200" dirty="0">
                <a:solidFill>
                  <a:schemeClr val="tx1"/>
                </a:solidFill>
              </a:rPr>
              <a:t>5. Requests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286000" y="3557588"/>
            <a:ext cx="2057400" cy="457200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200" dirty="0">
                <a:solidFill>
                  <a:schemeClr val="tx1"/>
                </a:solidFill>
              </a:rPr>
              <a:t>4. Client connects to Broker and submits requests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7" name="Elbow Connector 43"/>
          <p:cNvCxnSpPr>
            <a:stCxn id="39" idx="0"/>
            <a:endCxn id="45115" idx="2"/>
          </p:cNvCxnSpPr>
          <p:nvPr/>
        </p:nvCxnSpPr>
        <p:spPr>
          <a:xfrm rot="16200000" flipV="1">
            <a:off x="1836738" y="2679700"/>
            <a:ext cx="1695450" cy="3540125"/>
          </a:xfrm>
          <a:prstGeom prst="bentConnector3">
            <a:avLst>
              <a:gd name="adj1" fmla="val 2179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1295400" y="4776788"/>
            <a:ext cx="2057400" cy="304800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200" dirty="0">
                <a:solidFill>
                  <a:schemeClr val="tx1"/>
                </a:solidFill>
              </a:rPr>
              <a:t>7. Responses return to client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113" name="TextBox 58"/>
          <p:cNvSpPr txBox="1">
            <a:spLocks noChangeArrowheads="1"/>
          </p:cNvSpPr>
          <p:nvPr/>
        </p:nvSpPr>
        <p:spPr bwMode="auto">
          <a:xfrm>
            <a:off x="7162800" y="56134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400">
                <a:solidFill>
                  <a:schemeClr val="tx1"/>
                </a:solidFill>
              </a:rPr>
              <a:t>Compute Nodes</a:t>
            </a:r>
          </a:p>
        </p:txBody>
      </p:sp>
      <p:sp>
        <p:nvSpPr>
          <p:cNvPr id="45114" name="TextBox 59"/>
          <p:cNvSpPr txBox="1">
            <a:spLocks noChangeArrowheads="1"/>
          </p:cNvSpPr>
          <p:nvPr/>
        </p:nvSpPr>
        <p:spPr bwMode="auto">
          <a:xfrm>
            <a:off x="381000" y="6148388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400">
                <a:solidFill>
                  <a:schemeClr val="tx1"/>
                </a:solidFill>
              </a:rPr>
              <a:t>Workstation</a:t>
            </a:r>
          </a:p>
        </p:txBody>
      </p:sp>
      <p:sp>
        <p:nvSpPr>
          <p:cNvPr id="45115" name="TextBox 60"/>
          <p:cNvSpPr txBox="1">
            <a:spLocks noChangeArrowheads="1"/>
          </p:cNvSpPr>
          <p:nvPr/>
        </p:nvSpPr>
        <p:spPr bwMode="auto">
          <a:xfrm>
            <a:off x="152400" y="33274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400">
                <a:solidFill>
                  <a:schemeClr val="tx1"/>
                </a:solidFill>
              </a:rPr>
              <a:t>Workstation</a:t>
            </a:r>
          </a:p>
        </p:txBody>
      </p:sp>
      <p:sp>
        <p:nvSpPr>
          <p:cNvPr id="45116" name="TextBox 61"/>
          <p:cNvSpPr txBox="1">
            <a:spLocks noChangeArrowheads="1"/>
          </p:cNvSpPr>
          <p:nvPr/>
        </p:nvSpPr>
        <p:spPr bwMode="auto">
          <a:xfrm>
            <a:off x="228600" y="16510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400">
                <a:solidFill>
                  <a:schemeClr val="tx1"/>
                </a:solidFill>
              </a:rPr>
              <a:t>Workstation</a:t>
            </a:r>
          </a:p>
        </p:txBody>
      </p:sp>
      <p:cxnSp>
        <p:nvCxnSpPr>
          <p:cNvPr id="63" name="Elbow Connector 43"/>
          <p:cNvCxnSpPr/>
          <p:nvPr/>
        </p:nvCxnSpPr>
        <p:spPr>
          <a:xfrm flipV="1">
            <a:off x="5181600" y="4294188"/>
            <a:ext cx="2606675" cy="12954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43"/>
          <p:cNvCxnSpPr/>
          <p:nvPr/>
        </p:nvCxnSpPr>
        <p:spPr>
          <a:xfrm flipV="1">
            <a:off x="5181600" y="4687888"/>
            <a:ext cx="2386013" cy="9017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6553200" y="4852988"/>
            <a:ext cx="1066800" cy="381000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200" dirty="0">
                <a:solidFill>
                  <a:schemeClr val="tx1"/>
                </a:solidFill>
              </a:rPr>
              <a:t>6. Responses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6" name="Picture 4" descr="data"/>
          <p:cNvPicPr>
            <a:picLocks noChangeAspect="1" noChangeArrowheads="1"/>
          </p:cNvPicPr>
          <p:nvPr/>
        </p:nvPicPr>
        <p:blipFill>
          <a:blip r:embed="rId7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95974" y="1816231"/>
            <a:ext cx="238288" cy="28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21" name="Picture 4" descr="da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70388" y="2060575"/>
            <a:ext cx="2381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122" name="Title 1"/>
          <p:cNvSpPr>
            <a:spLocks noGrp="1"/>
          </p:cNvSpPr>
          <p:nvPr>
            <p:ph type="title"/>
          </p:nvPr>
        </p:nvSpPr>
        <p:spPr>
          <a:xfrm>
            <a:off x="690563" y="0"/>
            <a:ext cx="5978525" cy="646113"/>
          </a:xfrm>
        </p:spPr>
        <p:txBody>
          <a:bodyPr/>
          <a:lstStyle/>
          <a:p>
            <a:pPr algn="l"/>
            <a:r>
              <a:rPr lang="en-US" sz="4000" smtClean="0">
                <a:solidFill>
                  <a:schemeClr val="bg1"/>
                </a:solidFill>
              </a:rPr>
              <a:t>Service-Oriented Jobs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5" grpId="0" animBg="1"/>
      <p:bldP spid="56" grpId="0" animBg="1"/>
      <p:bldP spid="58" grpId="0" animBg="1"/>
      <p:bldP spid="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04800" y="838200"/>
          <a:ext cx="8305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537" name="Straight Connector 3"/>
          <p:cNvSpPr>
            <a:spLocks noChangeShapeType="1"/>
          </p:cNvSpPr>
          <p:nvPr/>
        </p:nvSpPr>
        <p:spPr bwMode="auto">
          <a:xfrm flipV="1">
            <a:off x="2133600" y="4267200"/>
            <a:ext cx="1676400" cy="685800"/>
          </a:xfrm>
          <a:prstGeom prst="line">
            <a:avLst/>
          </a:prstGeom>
          <a:noFill/>
          <a:ln w="76200" algn="ctr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Straight Connector 4"/>
          <p:cNvSpPr>
            <a:spLocks noChangeShapeType="1"/>
          </p:cNvSpPr>
          <p:nvPr/>
        </p:nvSpPr>
        <p:spPr bwMode="auto">
          <a:xfrm flipV="1">
            <a:off x="4724400" y="4295775"/>
            <a:ext cx="0" cy="1066800"/>
          </a:xfrm>
          <a:prstGeom prst="line">
            <a:avLst/>
          </a:prstGeom>
          <a:noFill/>
          <a:ln w="76200" algn="ctr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Straight Connector 5"/>
          <p:cNvSpPr>
            <a:spLocks noChangeShapeType="1"/>
          </p:cNvSpPr>
          <p:nvPr/>
        </p:nvSpPr>
        <p:spPr bwMode="auto">
          <a:xfrm flipH="1" flipV="1">
            <a:off x="5486400" y="4191000"/>
            <a:ext cx="1676400" cy="914400"/>
          </a:xfrm>
          <a:prstGeom prst="line">
            <a:avLst/>
          </a:prstGeom>
          <a:noFill/>
          <a:ln w="76200" algn="ctr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971800" y="3886200"/>
            <a:ext cx="2971800" cy="1066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2530" name="Object 1"/>
          <p:cNvGraphicFramePr>
            <a:graphicFrameLocks noChangeAspect="1"/>
          </p:cNvGraphicFramePr>
          <p:nvPr/>
        </p:nvGraphicFramePr>
        <p:xfrm>
          <a:off x="4114800" y="3276600"/>
          <a:ext cx="781050" cy="933450"/>
        </p:xfrm>
        <a:graphic>
          <a:graphicData uri="http://schemas.openxmlformats.org/presentationml/2006/ole">
            <p:oleObj spid="_x0000_s22530" name="Visio" r:id="rId8" imgW="781209" imgH="933450" progId="">
              <p:embed/>
            </p:oleObj>
          </a:graphicData>
        </a:graphic>
      </p:graphicFrame>
      <p:graphicFrame>
        <p:nvGraphicFramePr>
          <p:cNvPr id="22531" name="Object 2"/>
          <p:cNvGraphicFramePr>
            <a:graphicFrameLocks noChangeAspect="1"/>
          </p:cNvGraphicFramePr>
          <p:nvPr/>
        </p:nvGraphicFramePr>
        <p:xfrm>
          <a:off x="4876800" y="3657600"/>
          <a:ext cx="828675" cy="962025"/>
        </p:xfrm>
        <a:graphic>
          <a:graphicData uri="http://schemas.openxmlformats.org/presentationml/2006/ole">
            <p:oleObj spid="_x0000_s22531" name="Visio" r:id="rId9" imgW="828437" imgH="961787" progId="">
              <p:embed/>
            </p:oleObj>
          </a:graphicData>
        </a:graphic>
      </p:graphicFrame>
      <p:graphicFrame>
        <p:nvGraphicFramePr>
          <p:cNvPr id="22532" name="Object 3"/>
          <p:cNvGraphicFramePr>
            <a:graphicFrameLocks noChangeAspect="1"/>
          </p:cNvGraphicFramePr>
          <p:nvPr/>
        </p:nvGraphicFramePr>
        <p:xfrm>
          <a:off x="3124200" y="3733800"/>
          <a:ext cx="1150938" cy="1095375"/>
        </p:xfrm>
        <a:graphic>
          <a:graphicData uri="http://schemas.openxmlformats.org/presentationml/2006/ole">
            <p:oleObj spid="_x0000_s22532" name="Visio" r:id="rId10" imgW="1151255" imgH="1095692" progId="">
              <p:embed/>
            </p:oleObj>
          </a:graphicData>
        </a:graphic>
      </p:graphicFrame>
      <p:grpSp>
        <p:nvGrpSpPr>
          <p:cNvPr id="22541" name="Group 7"/>
          <p:cNvGrpSpPr>
            <a:grpSpLocks/>
          </p:cNvGrpSpPr>
          <p:nvPr/>
        </p:nvGrpSpPr>
        <p:grpSpPr bwMode="auto">
          <a:xfrm>
            <a:off x="381000" y="4572000"/>
            <a:ext cx="2057400" cy="1008063"/>
            <a:chOff x="384" y="2677"/>
            <a:chExt cx="1296" cy="635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84" y="2784"/>
              <a:ext cx="1296" cy="52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22533" name="Object 6"/>
            <p:cNvGraphicFramePr>
              <a:graphicFrameLocks noChangeAspect="1"/>
            </p:cNvGraphicFramePr>
            <p:nvPr/>
          </p:nvGraphicFramePr>
          <p:xfrm>
            <a:off x="384" y="2677"/>
            <a:ext cx="1296" cy="587"/>
          </p:xfrm>
          <a:graphic>
            <a:graphicData uri="http://schemas.openxmlformats.org/presentationml/2006/ole">
              <p:oleObj spid="_x0000_s22533" name="Visio" r:id="rId11" imgW="2011362" imgH="931783" progId="">
                <p:embed/>
              </p:oleObj>
            </a:graphicData>
          </a:graphic>
        </p:graphicFrame>
      </p:grpSp>
      <p:grpSp>
        <p:nvGrpSpPr>
          <p:cNvPr id="22542" name="Group 10"/>
          <p:cNvGrpSpPr>
            <a:grpSpLocks/>
          </p:cNvGrpSpPr>
          <p:nvPr/>
        </p:nvGrpSpPr>
        <p:grpSpPr bwMode="auto">
          <a:xfrm>
            <a:off x="3505200" y="5334000"/>
            <a:ext cx="2057400" cy="1008063"/>
            <a:chOff x="384" y="2677"/>
            <a:chExt cx="1296" cy="635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384" y="2784"/>
              <a:ext cx="1296" cy="52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22534" name="Object 5"/>
            <p:cNvGraphicFramePr>
              <a:graphicFrameLocks noChangeAspect="1"/>
            </p:cNvGraphicFramePr>
            <p:nvPr/>
          </p:nvGraphicFramePr>
          <p:xfrm>
            <a:off x="384" y="2677"/>
            <a:ext cx="1296" cy="587"/>
          </p:xfrm>
          <a:graphic>
            <a:graphicData uri="http://schemas.openxmlformats.org/presentationml/2006/ole">
              <p:oleObj spid="_x0000_s22534" name="Visio" r:id="rId12" imgW="2011362" imgH="931783" progId="">
                <p:embed/>
              </p:oleObj>
            </a:graphicData>
          </a:graphic>
        </p:graphicFrame>
      </p:grpSp>
      <p:sp>
        <p:nvSpPr>
          <p:cNvPr id="22543" name="Oval 16"/>
          <p:cNvSpPr>
            <a:spLocks noChangeArrowheads="1"/>
          </p:cNvSpPr>
          <p:nvPr/>
        </p:nvSpPr>
        <p:spPr bwMode="auto">
          <a:xfrm>
            <a:off x="6858000" y="5075238"/>
            <a:ext cx="2057400" cy="8382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B2B2B2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2535" name="Object 4"/>
          <p:cNvGraphicFramePr>
            <a:graphicFrameLocks noChangeAspect="1"/>
          </p:cNvGraphicFramePr>
          <p:nvPr/>
        </p:nvGraphicFramePr>
        <p:xfrm>
          <a:off x="6858000" y="4905375"/>
          <a:ext cx="2057400" cy="931863"/>
        </p:xfrm>
        <a:graphic>
          <a:graphicData uri="http://schemas.openxmlformats.org/presentationml/2006/ole">
            <p:oleObj spid="_x0000_s22535" name="Visio" r:id="rId13" imgW="2011362" imgH="931783" progId="">
              <p:embed/>
            </p:oleObj>
          </a:graphicData>
        </a:graphic>
      </p:graphicFrame>
      <p:sp>
        <p:nvSpPr>
          <p:cNvPr id="22544" name="TextBox 18"/>
          <p:cNvSpPr txBox="1">
            <a:spLocks noChangeArrowheads="1"/>
          </p:cNvSpPr>
          <p:nvPr/>
        </p:nvSpPr>
        <p:spPr bwMode="auto">
          <a:xfrm>
            <a:off x="701675" y="5627688"/>
            <a:ext cx="133508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</a:rPr>
              <a:t>Windows Cluster</a:t>
            </a:r>
          </a:p>
        </p:txBody>
      </p:sp>
      <p:sp>
        <p:nvSpPr>
          <p:cNvPr id="22545" name="TextBox 19"/>
          <p:cNvSpPr txBox="1">
            <a:spLocks noChangeArrowheads="1"/>
          </p:cNvSpPr>
          <p:nvPr/>
        </p:nvSpPr>
        <p:spPr bwMode="auto">
          <a:xfrm>
            <a:off x="3906838" y="6348413"/>
            <a:ext cx="12319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</a:rPr>
              <a:t>Window Center</a:t>
            </a:r>
          </a:p>
        </p:txBody>
      </p:sp>
      <p:sp>
        <p:nvSpPr>
          <p:cNvPr id="22546" name="TextBox 20"/>
          <p:cNvSpPr txBox="1">
            <a:spLocks noChangeArrowheads="1"/>
          </p:cNvSpPr>
          <p:nvPr/>
        </p:nvSpPr>
        <p:spPr bwMode="auto">
          <a:xfrm>
            <a:off x="7316788" y="5932488"/>
            <a:ext cx="130968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</a:rPr>
              <a:t>Windows Center</a:t>
            </a:r>
          </a:p>
        </p:txBody>
      </p:sp>
      <p:sp>
        <p:nvSpPr>
          <p:cNvPr id="22547" name="TextBox 21"/>
          <p:cNvSpPr txBox="1">
            <a:spLocks noChangeArrowheads="1"/>
          </p:cNvSpPr>
          <p:nvPr/>
        </p:nvSpPr>
        <p:spPr bwMode="auto">
          <a:xfrm>
            <a:off x="3451225" y="3076575"/>
            <a:ext cx="20351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</a:rPr>
              <a:t>LSF  / PBS / SGE / Condor</a:t>
            </a:r>
          </a:p>
        </p:txBody>
      </p:sp>
      <p:sp>
        <p:nvSpPr>
          <p:cNvPr id="22548" name="TextBox 22"/>
          <p:cNvSpPr txBox="1">
            <a:spLocks noChangeArrowheads="1"/>
          </p:cNvSpPr>
          <p:nvPr/>
        </p:nvSpPr>
        <p:spPr bwMode="auto">
          <a:xfrm>
            <a:off x="1981200" y="3505200"/>
            <a:ext cx="14747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</a:rPr>
              <a:t>Linux, AIX, Solaris 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</a:rPr>
              <a:t>HPUX, Windows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765175" y="0"/>
            <a:ext cx="6262688" cy="627063"/>
          </a:xfrm>
        </p:spPr>
        <p:txBody>
          <a:bodyPr/>
          <a:lstStyle/>
          <a:p>
            <a:pPr algn="l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Interoperability &amp; Open Grid Forum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0"/>
            <a:ext cx="5629275" cy="630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Parallel Programming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421188" y="1135063"/>
            <a:ext cx="4722812" cy="5313362"/>
          </a:xfrm>
        </p:spPr>
        <p:txBody>
          <a:bodyPr/>
          <a:lstStyle/>
          <a:p>
            <a:r>
              <a:rPr lang="en-US" sz="1800" smtClean="0"/>
              <a:t>Available  Now</a:t>
            </a:r>
          </a:p>
          <a:p>
            <a:pPr lvl="1"/>
            <a:r>
              <a:rPr lang="en-US" sz="1400" smtClean="0"/>
              <a:t>Development and Parallel debugging in Visual Studio</a:t>
            </a:r>
          </a:p>
          <a:p>
            <a:pPr lvl="1"/>
            <a:r>
              <a:rPr lang="en-US" sz="1400" smtClean="0"/>
              <a:t>3</a:t>
            </a:r>
            <a:r>
              <a:rPr lang="en-US" sz="1400" baseline="30000" smtClean="0"/>
              <a:t>rd</a:t>
            </a:r>
            <a:r>
              <a:rPr lang="en-US" sz="1400" smtClean="0"/>
              <a:t> party Compilers, Debuggers, Runtimes etc.. available</a:t>
            </a:r>
          </a:p>
          <a:p>
            <a:r>
              <a:rPr lang="en-US" sz="1800" smtClean="0"/>
              <a:t>Emerging Technologies – Parallel Extensions to .NET Framework </a:t>
            </a:r>
            <a:endParaRPr lang="en-US" sz="1400" smtClean="0"/>
          </a:p>
          <a:p>
            <a:pPr lvl="1"/>
            <a:r>
              <a:rPr lang="en-US" sz="1400" smtClean="0"/>
              <a:t>LINQ/PLINQ – natural OO language for SQL queries in .NET</a:t>
            </a:r>
          </a:p>
          <a:p>
            <a:pPr lvl="1"/>
            <a:r>
              <a:rPr lang="en-US" sz="1400" smtClean="0"/>
              <a:t>Task Parallel libraries</a:t>
            </a:r>
          </a:p>
          <a:p>
            <a:pPr lvl="1"/>
            <a:r>
              <a:rPr lang="en-US" sz="1400" smtClean="0"/>
              <a:t>currently CTP June ‘08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2563" y="1236663"/>
          <a:ext cx="4576762" cy="53038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40914"/>
                <a:gridCol w="1340914"/>
                <a:gridCol w="1895329"/>
              </a:tblGrid>
              <a:tr h="45841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Compilers and Languages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Visual C++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Visual C#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Visual Basic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Visual</a:t>
                      </a:r>
                      <a:r>
                        <a:rPr lang="en-US" sz="1200" baseline="0" dirty="0" smtClean="0"/>
                        <a:t> F#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Intel C++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Intel Fortran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PGI</a:t>
                      </a:r>
                      <a:r>
                        <a:rPr lang="en-US" sz="1200" baseline="0" dirty="0" smtClean="0"/>
                        <a:t> C++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 PGI Fortran</a:t>
                      </a:r>
                      <a:endParaRPr lang="en-US" sz="1200" dirty="0"/>
                    </a:p>
                  </a:txBody>
                  <a:tcPr/>
                </a:tc>
              </a:tr>
              <a:tr h="45841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Debuggers</a:t>
                      </a:r>
                      <a:endParaRPr 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WinDbg</a:t>
                      </a:r>
                      <a:endParaRPr lang="en-US" sz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VS Debugger (MC &amp; MPI)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err="1" smtClean="0"/>
                        <a:t>Allinea</a:t>
                      </a:r>
                      <a:r>
                        <a:rPr lang="en-US" sz="1200" dirty="0" smtClean="0"/>
                        <a:t> Visual Studio plug-in (MPI)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MPI/Event Tracing for Windows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PGI MPI Debugger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41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Profilers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Visual Studio Profiler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Vtune</a:t>
                      </a:r>
                      <a:endParaRPr lang="en-US" sz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Code Analyst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MPI/Event Tracing for Windows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PGI MPI Profiler</a:t>
                      </a:r>
                    </a:p>
                  </a:txBody>
                  <a:tcPr/>
                </a:tc>
              </a:tr>
              <a:tr h="45841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Analyzers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Marmot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MPI/Event Tracing</a:t>
                      </a:r>
                      <a:r>
                        <a:rPr lang="en-US" sz="1200" baseline="0" dirty="0" smtClean="0"/>
                        <a:t> for Windows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Vampir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Intel Trace Collector/Analyzer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Intel Thread Checker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Utah U MPI model checker</a:t>
                      </a:r>
                    </a:p>
                  </a:txBody>
                  <a:tcPr/>
                </a:tc>
              </a:tr>
              <a:tr h="56517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Parallel Programming Models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OpenMP</a:t>
                      </a:r>
                      <a:endParaRPr lang="en-US" sz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MPI (MS, Intel, HP MPI </a:t>
                      </a:r>
                      <a:r>
                        <a:rPr lang="en-US" sz="1200" dirty="0" err="1" smtClean="0"/>
                        <a:t>Libs</a:t>
                      </a:r>
                      <a:r>
                        <a:rPr lang="en-US" sz="1200" dirty="0" smtClean="0"/>
                        <a:t>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MPI.NET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MPI.C++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PFx</a:t>
                      </a:r>
                      <a:r>
                        <a:rPr lang="en-US" sz="1200" dirty="0" smtClean="0"/>
                        <a:t>: </a:t>
                      </a:r>
                      <a:r>
                        <a:rPr lang="en-US" sz="1200" dirty="0" err="1" smtClean="0"/>
                        <a:t>Tark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Paralell</a:t>
                      </a:r>
                      <a:r>
                        <a:rPr lang="en-US" sz="1200" dirty="0" smtClean="0"/>
                        <a:t> Library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PFx</a:t>
                      </a:r>
                      <a:r>
                        <a:rPr lang="en-US" sz="1200" dirty="0" smtClean="0"/>
                        <a:t>: Parallel LINQ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SOA on Cluster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Intel Thread Building Blocks</a:t>
                      </a:r>
                      <a:endParaRPr lang="en-US" sz="1200" dirty="0"/>
                    </a:p>
                  </a:txBody>
                  <a:tcPr/>
                </a:tc>
              </a:tr>
              <a:tr h="45841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Libraries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Intel MKL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AMD IMSL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Visual </a:t>
                      </a:r>
                      <a:r>
                        <a:rPr lang="en-US" sz="1200" dirty="0" err="1" smtClean="0"/>
                        <a:t>Numerics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NAG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Other OSS </a:t>
                      </a:r>
                      <a:r>
                        <a:rPr lang="en-US" sz="1200" dirty="0" err="1" smtClean="0"/>
                        <a:t>mathlibs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0038" y="914400"/>
            <a:ext cx="397351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b="1" dirty="0">
                <a:solidFill>
                  <a:schemeClr val="tx1"/>
                </a:solidFill>
                <a:latin typeface="+mn-lt"/>
              </a:rPr>
              <a:t>Parallel Program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38900" cy="652463"/>
          </a:xfrm>
        </p:spPr>
        <p:txBody>
          <a:bodyPr/>
          <a:lstStyle/>
          <a:p>
            <a:pPr algn="l"/>
            <a:r>
              <a:rPr lang="en-US" smtClean="0">
                <a:solidFill>
                  <a:schemeClr val="bg1"/>
                </a:solidFill>
              </a:rPr>
              <a:t>Version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33413"/>
          <a:ext cx="9144000" cy="6224587"/>
        </p:xfrm>
        <a:graphic>
          <a:graphicData uri="http://schemas.openxmlformats.org/drawingml/2006/table">
            <a:tbl>
              <a:tblPr/>
              <a:tblGrid>
                <a:gridCol w="2179638"/>
                <a:gridCol w="3433762"/>
                <a:gridCol w="3530600"/>
              </a:tblGrid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Feature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2845" marR="6284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Windows Compute Cluster Server 2003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2845" marR="6284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Windows HPC Server 2008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2845" marR="6284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Operating system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Windows Server 2003 SP1</a:t>
                      </a: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Windows Server 2008 HPC Edition, Standard, Enterprise, Datacenter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Processor Type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X64 (AMD64 or Intel EM64T)</a:t>
                      </a: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X64 (AMD64 or Intel EM64T)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Memory</a:t>
                      </a: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 GB (Compute Cluster Edition)</a:t>
                      </a: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128 GB (HPC Edition)</a:t>
                      </a: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Node Deployment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Remote Installation Services(RIS)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Windows Deployment Services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Head Node Availability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N/A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Windows Failover Clustering and  SQL Server Failover Clustering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Management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Basic node and job management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Integrated node and job management, grouping, monitoring at-a-glance, diagnostics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Network Topology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Network Configuration Wizard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Improved Network Configuration Wizard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MS-MPI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Winsock Direct-based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Network Direct-based. New shared memory implementation for multicore processors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Scheduler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Command line or GUI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Integrated in management console, with full support for Windows PowerShell scripting and legacy command-line UI scripts from v1. Greatly improved speed and scalability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Programmability</a:t>
                      </a: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Support for Batch or MPI based jobs</a:t>
                      </a: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Added support for interactive Service Oriented Applications (SOA) using the Windows Communication Foundation (WCF)</a:t>
                      </a: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Reporting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N/A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Integrated into Management console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Monitoring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Rely on Windows. No cluster specific support.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Heat map on cluster or node group. Per node charts. Cluster-wide performance overview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Diagnostics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N/A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 the box verification tests and performance tests. Store, filter, and view test results and history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757" marR="607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\\eventsql\dvd27\Clip_Installer\DVD_ART\Artwork_Imagery\Shapes and Graphics\Charts and Graphs\Graph Backgrounds\Graph background. metallic ed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463" y="884238"/>
            <a:ext cx="9220201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7072" y="15470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1730" name="Picture 2" descr="\\eventsql\dvd27\Clip_Installer\DVD_ART\Artwork_Imagery\Shapes and Graphics\Arrows - arrow\Gold Gradient Collection\arrow 0 gold  arrow 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7338" y="5880100"/>
            <a:ext cx="89154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\\eventsql\dvd27\Clip_Installer\DVD_ART\Artwork_Imagery\Shapes and Graphics\Arrows - arrow\Gold Gradient Collection\arrow 0 gold  arrow 8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3188" y="862013"/>
            <a:ext cx="684212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 rot="-5400000">
            <a:off x="-839787" y="3316287"/>
            <a:ext cx="257968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i="1">
                <a:solidFill>
                  <a:schemeClr val="tx1"/>
                </a:solidFill>
              </a:rPr>
              <a:t>Aggregate (Mb/s/core)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54350" y="6043613"/>
            <a:ext cx="29416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i="1">
                <a:solidFill>
                  <a:schemeClr val="tx1"/>
                </a:solidFill>
              </a:rPr>
              <a:t>Number of cores in cluster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85830" y="2154863"/>
            <a:ext cx="1671091" cy="6186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Greater 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Sophistication</a:t>
            </a:r>
            <a:endParaRPr lang="en-US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06538" y="5281613"/>
            <a:ext cx="286385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600"/>
              <a:t> Windows Server 2003 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600"/>
              <a:t> Windows Server 2008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600"/>
              <a:t>   …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68738" y="4214813"/>
            <a:ext cx="2971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600"/>
              <a:t> HP - PolyServe 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600"/>
              <a:t> Ibrix - Fusion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600"/>
              <a:t> Quantum - StorNext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600"/>
              <a:t> SANbolic – Melio file system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02338" y="3681413"/>
            <a:ext cx="28114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/>
              <a:t> IBM – GPFS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/>
              <a:t> Panasas – Active Scale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/>
              <a:t> SUN - Lustre</a:t>
            </a:r>
          </a:p>
        </p:txBody>
      </p:sp>
      <p:sp>
        <p:nvSpPr>
          <p:cNvPr id="51211" name="Title 1"/>
          <p:cNvSpPr>
            <a:spLocks noGrp="1"/>
          </p:cNvSpPr>
          <p:nvPr>
            <p:ph type="title"/>
          </p:nvPr>
        </p:nvSpPr>
        <p:spPr>
          <a:xfrm>
            <a:off x="654050" y="0"/>
            <a:ext cx="6894513" cy="627063"/>
          </a:xfrm>
        </p:spPr>
        <p:txBody>
          <a:bodyPr/>
          <a:lstStyle/>
          <a:p>
            <a:pPr algn="l"/>
            <a:r>
              <a:rPr lang="en-US" sz="4000" smtClean="0">
                <a:solidFill>
                  <a:schemeClr val="bg1"/>
                </a:solidFill>
              </a:rPr>
              <a:t>HPC Storage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/>
      <p:bldP spid="9" grpId="0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\\eventsql\dvd27\Clip_Installer\DVD_ART\Artwork_Imagery\Shapes and Graphics\Arrows - arrow\Straight\arrow 12 blue arrow light ed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50630">
            <a:off x="365125" y="2054225"/>
            <a:ext cx="90265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Box 30"/>
          <p:cNvSpPr txBox="1">
            <a:spLocks noChangeArrowheads="1"/>
          </p:cNvSpPr>
          <p:nvPr/>
        </p:nvSpPr>
        <p:spPr bwMode="auto">
          <a:xfrm rot="-1630036">
            <a:off x="5243513" y="2333625"/>
            <a:ext cx="2781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400">
                <a:solidFill>
                  <a:schemeClr val="tx1"/>
                </a:solidFill>
              </a:rPr>
              <a:t>      Myrinet, Infiniband, 10GigE</a:t>
            </a:r>
          </a:p>
        </p:txBody>
      </p:sp>
      <p:sp>
        <p:nvSpPr>
          <p:cNvPr id="53251" name="TextBox 37"/>
          <p:cNvSpPr txBox="1">
            <a:spLocks noChangeArrowheads="1"/>
          </p:cNvSpPr>
          <p:nvPr/>
        </p:nvSpPr>
        <p:spPr bwMode="auto">
          <a:xfrm rot="-1524143">
            <a:off x="3613150" y="3587750"/>
            <a:ext cx="1323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400">
                <a:solidFill>
                  <a:schemeClr val="tx1"/>
                </a:solidFill>
              </a:rPr>
              <a:t>1Gig Ethernet</a:t>
            </a:r>
          </a:p>
        </p:txBody>
      </p:sp>
      <p:sp>
        <p:nvSpPr>
          <p:cNvPr id="53252" name="TextBox 40"/>
          <p:cNvSpPr txBox="1">
            <a:spLocks noChangeArrowheads="1"/>
          </p:cNvSpPr>
          <p:nvPr/>
        </p:nvSpPr>
        <p:spPr bwMode="auto">
          <a:xfrm rot="-1613021">
            <a:off x="1622425" y="4546600"/>
            <a:ext cx="1663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400">
                <a:solidFill>
                  <a:schemeClr val="tx1"/>
                </a:solidFill>
              </a:rPr>
              <a:t>100MB Ethernet</a:t>
            </a:r>
          </a:p>
        </p:txBody>
      </p:sp>
      <p:grpSp>
        <p:nvGrpSpPr>
          <p:cNvPr id="53253" name="Group 52"/>
          <p:cNvGrpSpPr>
            <a:grpSpLocks/>
          </p:cNvGrpSpPr>
          <p:nvPr/>
        </p:nvGrpSpPr>
        <p:grpSpPr bwMode="auto">
          <a:xfrm>
            <a:off x="146050" y="808038"/>
            <a:ext cx="682625" cy="5397500"/>
            <a:chOff x="230366" y="669853"/>
            <a:chExt cx="684036" cy="5397527"/>
          </a:xfrm>
        </p:grpSpPr>
        <p:pic>
          <p:nvPicPr>
            <p:cNvPr id="53276" name="Picture 2" descr="\\eventsql\dvd27\Clip_Installer\DVD_ART\Artwork_Imagery\Shapes and Graphics\Arrows - arrow\Gold Gradient Collection\arrow 0 gold  arrow 8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2126380" y="3026599"/>
              <a:ext cx="5397527" cy="684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77" name="TextBox 9"/>
            <p:cNvSpPr txBox="1">
              <a:spLocks noChangeArrowheads="1"/>
            </p:cNvSpPr>
            <p:nvPr/>
          </p:nvSpPr>
          <p:spPr bwMode="auto">
            <a:xfrm rot="-5400000">
              <a:off x="-946297" y="2949529"/>
              <a:ext cx="3051544" cy="327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>
                  <a:solidFill>
                    <a:schemeClr val="tx1"/>
                  </a:solidFill>
                </a:rPr>
                <a:t>Bandwidth</a:t>
              </a:r>
            </a:p>
          </p:txBody>
        </p:sp>
      </p:grpSp>
      <p:grpSp>
        <p:nvGrpSpPr>
          <p:cNvPr id="53254" name="Group 54"/>
          <p:cNvGrpSpPr>
            <a:grpSpLocks/>
          </p:cNvGrpSpPr>
          <p:nvPr/>
        </p:nvGrpSpPr>
        <p:grpSpPr bwMode="auto">
          <a:xfrm>
            <a:off x="228600" y="5794375"/>
            <a:ext cx="8915400" cy="620713"/>
            <a:chOff x="228600" y="5656522"/>
            <a:chExt cx="8915400" cy="620230"/>
          </a:xfrm>
        </p:grpSpPr>
        <p:pic>
          <p:nvPicPr>
            <p:cNvPr id="53274" name="Picture 2" descr="\\eventsql\dvd27\Clip_Installer\DVD_ART\Artwork_Imagery\Shapes and Graphics\Arrows - arrow\Gold Gradient Collection\arrow 0 gold  arrow 8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5656522"/>
              <a:ext cx="8915400" cy="620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75" name="TextBox 8"/>
            <p:cNvSpPr txBox="1">
              <a:spLocks noChangeArrowheads="1"/>
            </p:cNvSpPr>
            <p:nvPr/>
          </p:nvSpPr>
          <p:spPr bwMode="auto">
            <a:xfrm>
              <a:off x="3296093" y="5826642"/>
              <a:ext cx="3051544" cy="327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>
                  <a:solidFill>
                    <a:schemeClr val="tx1"/>
                  </a:solidFill>
                </a:rPr>
                <a:t>Availability</a:t>
              </a:r>
            </a:p>
          </p:txBody>
        </p:sp>
      </p:grpSp>
      <p:sp>
        <p:nvSpPr>
          <p:cNvPr id="20" name="Right Arrow 19"/>
          <p:cNvSpPr/>
          <p:nvPr/>
        </p:nvSpPr>
        <p:spPr>
          <a:xfrm rot="1788008">
            <a:off x="5577535" y="1961497"/>
            <a:ext cx="1068506" cy="250028"/>
          </a:xfrm>
          <a:prstGeom prst="rightArrow">
            <a:avLst>
              <a:gd name="adj1" fmla="val 50000"/>
              <a:gd name="adj2" fmla="val 5808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3848099" y="934174"/>
            <a:ext cx="2438401" cy="1495425"/>
          </a:xfrm>
          <a:prstGeom prst="star3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/>
              <a:t>Cisco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/>
              <a:t>Voltaire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/>
              <a:t>Qlogic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/>
              <a:t> Open Fabrics</a:t>
            </a:r>
          </a:p>
        </p:txBody>
      </p:sp>
      <p:sp>
        <p:nvSpPr>
          <p:cNvPr id="18" name="Right Arrow 17"/>
          <p:cNvSpPr/>
          <p:nvPr/>
        </p:nvSpPr>
        <p:spPr>
          <a:xfrm rot="17327774">
            <a:off x="5380764" y="3315736"/>
            <a:ext cx="1068506" cy="250028"/>
          </a:xfrm>
          <a:prstGeom prst="rightArrow">
            <a:avLst>
              <a:gd name="adj1" fmla="val 50000"/>
              <a:gd name="adj2" fmla="val 5808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4385718" y="3349784"/>
            <a:ext cx="2438401" cy="1495425"/>
          </a:xfrm>
          <a:prstGeom prst="star32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/>
              <a:t>Myricom</a:t>
            </a:r>
          </a:p>
        </p:txBody>
      </p:sp>
      <p:sp>
        <p:nvSpPr>
          <p:cNvPr id="21" name="Right Arrow 20"/>
          <p:cNvSpPr/>
          <p:nvPr/>
        </p:nvSpPr>
        <p:spPr>
          <a:xfrm rot="14346608">
            <a:off x="7140116" y="2528657"/>
            <a:ext cx="1068506" cy="250028"/>
          </a:xfrm>
          <a:prstGeom prst="rightArrow">
            <a:avLst>
              <a:gd name="adj1" fmla="val 50000"/>
              <a:gd name="adj2" fmla="val 5808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 dirty="0" err="1"/>
          </a:p>
        </p:txBody>
      </p:sp>
      <p:sp>
        <p:nvSpPr>
          <p:cNvPr id="19" name="32-Point Star 18"/>
          <p:cNvSpPr/>
          <p:nvPr/>
        </p:nvSpPr>
        <p:spPr>
          <a:xfrm>
            <a:off x="6659299" y="2666877"/>
            <a:ext cx="2438401" cy="1495425"/>
          </a:xfrm>
          <a:prstGeom prst="star3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 err="1"/>
              <a:t>NetEffect</a:t>
            </a:r>
            <a:endParaRPr lang="en-US" dirty="0"/>
          </a:p>
        </p:txBody>
      </p:sp>
      <p:sp>
        <p:nvSpPr>
          <p:cNvPr id="53273" name="Title 1"/>
          <p:cNvSpPr>
            <a:spLocks noGrp="1"/>
          </p:cNvSpPr>
          <p:nvPr>
            <p:ph type="title"/>
          </p:nvPr>
        </p:nvSpPr>
        <p:spPr>
          <a:xfrm>
            <a:off x="690563" y="0"/>
            <a:ext cx="8229600" cy="646113"/>
          </a:xfrm>
        </p:spPr>
        <p:txBody>
          <a:bodyPr/>
          <a:lstStyle/>
          <a:p>
            <a:pPr algn="l"/>
            <a:r>
              <a:rPr lang="en-US" sz="3000" smtClean="0">
                <a:solidFill>
                  <a:schemeClr val="bg1"/>
                </a:solidFill>
              </a:rPr>
              <a:t>High Speed Networking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68338"/>
            <a:ext cx="8388350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8" y="4575175"/>
            <a:ext cx="83931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7"/>
          <p:cNvSpPr txBox="1">
            <a:spLocks noChangeArrowheads="1"/>
          </p:cNvSpPr>
          <p:nvPr/>
        </p:nvSpPr>
        <p:spPr>
          <a:xfrm>
            <a:off x="0" y="0"/>
            <a:ext cx="6381750" cy="628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Industry Focused Partners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246188"/>
            <a:ext cx="8229600" cy="4525962"/>
          </a:xfrm>
        </p:spPr>
        <p:txBody>
          <a:bodyPr/>
          <a:lstStyle/>
          <a:p>
            <a:pPr marL="398463" indent="-398463" eaLnBrk="1" hangingPunct="1">
              <a:defRPr/>
            </a:pPr>
            <a:r>
              <a:rPr lang="en-US" sz="2400" dirty="0" smtClean="0"/>
              <a:t>Microsoft HPC Web site: Evaluate Today</a:t>
            </a:r>
          </a:p>
          <a:p>
            <a:pPr lvl="1" indent="-342900" eaLnBrk="1" hangingPunct="1">
              <a:defRPr/>
            </a:pPr>
            <a:r>
              <a:rPr lang="en-US" sz="2000" dirty="0" smtClean="0">
                <a:hlinkClick r:id="rId3"/>
              </a:rPr>
              <a:t>http://www.microsoft.com/hpc</a:t>
            </a:r>
            <a:r>
              <a:rPr lang="en-US" sz="2000" dirty="0" smtClean="0"/>
              <a:t> </a:t>
            </a:r>
          </a:p>
          <a:p>
            <a:pPr marL="398463" indent="-398463" eaLnBrk="1" hangingPunct="1">
              <a:defRPr/>
            </a:pPr>
            <a:r>
              <a:rPr lang="en-US" sz="2400" dirty="0" smtClean="0"/>
              <a:t>Windows HPC Community site</a:t>
            </a:r>
          </a:p>
          <a:p>
            <a:pPr lvl="1" indent="-342900" eaLnBrk="1" hangingPunct="1">
              <a:defRPr/>
            </a:pPr>
            <a:r>
              <a:rPr lang="en-US" sz="2000" dirty="0" smtClean="0">
                <a:hlinkClick r:id="rId4"/>
              </a:rPr>
              <a:t>http://www.windowshpc.net</a:t>
            </a:r>
            <a:r>
              <a:rPr lang="en-US" sz="2000" dirty="0" smtClean="0"/>
              <a:t> </a:t>
            </a:r>
          </a:p>
          <a:p>
            <a:pPr marL="398463" indent="-398463" eaLnBrk="1" hangingPunct="1">
              <a:defRPr/>
            </a:pPr>
            <a:r>
              <a:rPr lang="en-US" sz="2400" dirty="0" smtClean="0"/>
              <a:t>Windows HPC </a:t>
            </a:r>
            <a:r>
              <a:rPr lang="en-US" sz="2400" dirty="0" err="1" smtClean="0"/>
              <a:t>Techcenter</a:t>
            </a:r>
            <a:endParaRPr lang="en-US" sz="2400" dirty="0" smtClean="0"/>
          </a:p>
          <a:p>
            <a:pPr lvl="1" indent="-342900" eaLnBrk="1" hangingPunct="1">
              <a:defRPr/>
            </a:pPr>
            <a:r>
              <a:rPr lang="en-US" sz="2000" dirty="0" smtClean="0">
                <a:hlinkClick r:id="rId5"/>
              </a:rPr>
              <a:t>http://technet.microsoft.com/en-us/hpc/default.aspx</a:t>
            </a:r>
            <a:r>
              <a:rPr lang="en-US" sz="2000" dirty="0" smtClean="0"/>
              <a:t> </a:t>
            </a:r>
          </a:p>
          <a:p>
            <a:pPr marL="398463" indent="-398463" eaLnBrk="1" hangingPunct="1">
              <a:defRPr/>
            </a:pPr>
            <a:r>
              <a:rPr lang="en-US" sz="2400" dirty="0" smtClean="0"/>
              <a:t>HPC on MSDN</a:t>
            </a:r>
          </a:p>
          <a:p>
            <a:pPr lvl="1" indent="-342900" eaLnBrk="1" hangingPunct="1">
              <a:defRPr/>
            </a:pPr>
            <a:r>
              <a:rPr lang="en-US" sz="2000" dirty="0" smtClean="0">
                <a:hlinkClick r:id="rId6"/>
              </a:rPr>
              <a:t>http://code.msdn.microsoft.com/hpc</a:t>
            </a:r>
            <a:r>
              <a:rPr lang="en-US" sz="2000" dirty="0" smtClean="0"/>
              <a:t> </a:t>
            </a:r>
          </a:p>
          <a:p>
            <a:pPr marL="398463" indent="-398463" eaLnBrk="1" hangingPunct="1">
              <a:defRPr/>
            </a:pPr>
            <a:r>
              <a:rPr lang="en-US" sz="2400" dirty="0" smtClean="0"/>
              <a:t>Windows Server Compare website</a:t>
            </a:r>
          </a:p>
          <a:p>
            <a:pPr lvl="1" indent="-342900" eaLnBrk="1" hangingPunct="1">
              <a:defRPr/>
            </a:pPr>
            <a:r>
              <a:rPr lang="en-US" sz="2000" dirty="0" smtClean="0">
                <a:hlinkClick r:id="rId7"/>
              </a:rPr>
              <a:t>http://www.microsoft.com/windowsserver/compare/default.mspx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400" dirty="0" smtClean="0"/>
              <a:t>HPC in USA: Lynn Lewis - </a:t>
            </a:r>
            <a:r>
              <a:rPr lang="en-US" sz="2000" dirty="0" smtClean="0">
                <a:hlinkClick r:id="rId8"/>
              </a:rPr>
              <a:t>lynnlew@microsoft.com</a:t>
            </a:r>
            <a:endParaRPr lang="en-US" sz="2000" dirty="0" smtClean="0"/>
          </a:p>
          <a:p>
            <a:pPr lvl="1" indent="-342900" eaLnBrk="1" hangingPunct="1">
              <a:buFont typeface="Arial" charset="0"/>
              <a:buNone/>
              <a:defRPr/>
            </a:pPr>
            <a:endParaRPr lang="en-US" sz="2000" dirty="0" smtClean="0"/>
          </a:p>
        </p:txBody>
      </p:sp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>
          <a:xfrm>
            <a:off x="673100" y="0"/>
            <a:ext cx="5943600" cy="646113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Resources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/>
          <p:cNvSpPr txBox="1">
            <a:spLocks noChangeArrowheads="1"/>
          </p:cNvSpPr>
          <p:nvPr/>
        </p:nvSpPr>
        <p:spPr bwMode="auto">
          <a:xfrm>
            <a:off x="381000" y="6219825"/>
            <a:ext cx="8148638" cy="350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900">
                <a:solidFill>
                  <a:schemeClr val="tx1"/>
                </a:solidFill>
                <a:cs typeface="Arial" charset="0"/>
              </a:rPr>
              <a:t>© 2008 Microsoft Corporation. All rights reserved.</a:t>
            </a:r>
          </a:p>
          <a:p>
            <a:pPr algn="ctr" eaLnBrk="0" hangingPunct="0"/>
            <a:r>
              <a:rPr lang="en-US" sz="800">
                <a:solidFill>
                  <a:schemeClr val="tx1"/>
                </a:solidFill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pic>
        <p:nvPicPr>
          <p:cNvPr id="14339" name="Picture 5" descr="Microsoft logo and tag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black">
          <a:xfrm>
            <a:off x="2114550" y="2947988"/>
            <a:ext cx="512286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6-00283_sl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1106488"/>
            <a:ext cx="741838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6-00283_sl03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350" y="3700463"/>
            <a:ext cx="74231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6-00283_sl03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350" y="2403475"/>
            <a:ext cx="74231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d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350" y="4995863"/>
            <a:ext cx="7408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25725" y="1579563"/>
            <a:ext cx="5029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tIns="9144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Your Competitive Advantages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24175" y="2667000"/>
            <a:ext cx="44227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Pressure to improve operational performance (cost, quality and time to market)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24175" y="410210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Quality driven 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regulatory compliance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924175" y="5394325"/>
            <a:ext cx="3709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Rapid cycles of product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innovation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9465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6015038" cy="646113"/>
          </a:xfrm>
        </p:spPr>
        <p:txBody>
          <a:bodyPr/>
          <a:lstStyle/>
          <a:p>
            <a:pPr algn="l"/>
            <a:r>
              <a:rPr lang="en-US" sz="4000" smtClean="0">
                <a:solidFill>
                  <a:schemeClr val="bg1"/>
                </a:solidFill>
              </a:rPr>
              <a:t>Business Drivers for HPC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1578432"/>
            <a:ext cx="1860698" cy="2971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438400" y="1578432"/>
            <a:ext cx="1860698" cy="2971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648200" y="1578432"/>
            <a:ext cx="1676400" cy="2971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781800" y="1578432"/>
            <a:ext cx="1860698" cy="2971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676400" y="2645232"/>
            <a:ext cx="1066800" cy="685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/>
              <a:t>Design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6042835" y="2645232"/>
            <a:ext cx="1174898" cy="6858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/>
              <a:t>Analyze</a:t>
            </a:r>
            <a:endParaRPr lang="en-US" dirty="0"/>
          </a:p>
        </p:txBody>
      </p:sp>
      <p:pic>
        <p:nvPicPr>
          <p:cNvPr id="20499" name="Picture 1" descr="\\eventsql\dvd27\Clip_Installer\DVD_ART\Artwork_Imagery\Shapes and Graphics\Misc\innovation sphe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2354263"/>
            <a:ext cx="14239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" descr="\\eventsql\dvd27\Clip_Installer\DVD_ART\Artwork_Imagery\Shapes and Graphics\Misc\connected systems spheres and string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9200" y="2311400"/>
            <a:ext cx="18049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4" descr="\\eventsql\dvd27\Clip_Installer\DVD_ART\Artwork_Imagery\Shapes and Graphics\Misc\currenc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8813" y="2335213"/>
            <a:ext cx="145097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5" descr="\\eventsql\dvd27\Clip_Installer\DVD_ART\Artwork_Imagery\Shapes and Graphics\time icons\hourglass animated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8963" y="3144838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5" descr="\\eventsql\dvd27\Clip_Installer\DVD_ART\Artwork_Imagery\Shapes and Graphics\time icons\hourglass animated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8763" y="208756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5" descr="\\eventsql\dvd27\Clip_Installer\DVD_ART\Artwork_Imagery\Shapes and Graphics\time icons\hourglass animated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178175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5" name="Rectangle 20"/>
          <p:cNvSpPr>
            <a:spLocks noChangeArrowheads="1"/>
          </p:cNvSpPr>
          <p:nvPr/>
        </p:nvSpPr>
        <p:spPr bwMode="auto">
          <a:xfrm>
            <a:off x="242888" y="1722438"/>
            <a:ext cx="17859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600" b="1"/>
              <a:t>Concept / Goal Setting</a:t>
            </a:r>
            <a:r>
              <a:rPr lang="en-US" sz="1600"/>
              <a:t> </a:t>
            </a:r>
          </a:p>
        </p:txBody>
      </p:sp>
      <p:sp>
        <p:nvSpPr>
          <p:cNvPr id="20506" name="Rectangle 21"/>
          <p:cNvSpPr>
            <a:spLocks noChangeArrowheads="1"/>
          </p:cNvSpPr>
          <p:nvPr/>
        </p:nvSpPr>
        <p:spPr bwMode="auto">
          <a:xfrm>
            <a:off x="2454275" y="1693863"/>
            <a:ext cx="181768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600" b="1"/>
              <a:t>Design &amp;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600" b="1"/>
              <a:t>Pre-Processing</a:t>
            </a:r>
            <a:endParaRPr lang="en-US" sz="1600"/>
          </a:p>
        </p:txBody>
      </p:sp>
      <p:pic>
        <p:nvPicPr>
          <p:cNvPr id="20507" name="Picture 3" descr="\\eventsql\dvd27\Clip_Installer\DVD_ART\Artwork_Imagery\Shapes and Graphics\Misc\binary cod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2147888"/>
            <a:ext cx="15367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3886200" y="2645232"/>
            <a:ext cx="1066800" cy="685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/>
              <a:t>Simulate</a:t>
            </a:r>
            <a:endParaRPr lang="en-US" dirty="0"/>
          </a:p>
        </p:txBody>
      </p:sp>
      <p:sp>
        <p:nvSpPr>
          <p:cNvPr id="20511" name="Rectangle 22"/>
          <p:cNvSpPr>
            <a:spLocks noChangeArrowheads="1"/>
          </p:cNvSpPr>
          <p:nvPr/>
        </p:nvSpPr>
        <p:spPr bwMode="auto">
          <a:xfrm>
            <a:off x="4622800" y="1716088"/>
            <a:ext cx="17129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600" b="1"/>
              <a:t>Testing &amp;/ Simulation</a:t>
            </a:r>
            <a:endParaRPr lang="en-US" sz="1600"/>
          </a:p>
        </p:txBody>
      </p:sp>
      <p:sp>
        <p:nvSpPr>
          <p:cNvPr id="12" name="Right Arrow 11"/>
          <p:cNvSpPr/>
          <p:nvPr/>
        </p:nvSpPr>
        <p:spPr>
          <a:xfrm>
            <a:off x="8077200" y="2645232"/>
            <a:ext cx="1066800" cy="685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/>
              <a:t>Result</a:t>
            </a:r>
            <a:endParaRPr lang="en-US" dirty="0"/>
          </a:p>
        </p:txBody>
      </p:sp>
      <p:sp>
        <p:nvSpPr>
          <p:cNvPr id="20515" name="Rectangle 24"/>
          <p:cNvSpPr>
            <a:spLocks noChangeArrowheads="1"/>
          </p:cNvSpPr>
          <p:nvPr/>
        </p:nvSpPr>
        <p:spPr bwMode="auto">
          <a:xfrm>
            <a:off x="6834188" y="1693863"/>
            <a:ext cx="180816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600" b="1"/>
              <a:t>Analysis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600" b="1"/>
              <a:t>Post processing</a:t>
            </a:r>
          </a:p>
        </p:txBody>
      </p:sp>
      <p:sp>
        <p:nvSpPr>
          <p:cNvPr id="27" name="Curved Down Arrow 26"/>
          <p:cNvSpPr/>
          <p:nvPr/>
        </p:nvSpPr>
        <p:spPr>
          <a:xfrm rot="10800000">
            <a:off x="598713" y="4615543"/>
            <a:ext cx="7329715" cy="1197429"/>
          </a:xfrm>
          <a:prstGeom prst="curvedDownArrow">
            <a:avLst>
              <a:gd name="adj1" fmla="val 47670"/>
              <a:gd name="adj2" fmla="val 96429"/>
              <a:gd name="adj3" fmla="val 36515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519" name="Title 1"/>
          <p:cNvSpPr>
            <a:spLocks noGrp="1"/>
          </p:cNvSpPr>
          <p:nvPr>
            <p:ph type="title"/>
          </p:nvPr>
        </p:nvSpPr>
        <p:spPr>
          <a:xfrm>
            <a:off x="654050" y="0"/>
            <a:ext cx="8229600" cy="646113"/>
          </a:xfrm>
        </p:spPr>
        <p:txBody>
          <a:bodyPr/>
          <a:lstStyle/>
          <a:p>
            <a:pPr algn="l"/>
            <a:r>
              <a:rPr lang="en-US" sz="4000" smtClean="0">
                <a:solidFill>
                  <a:schemeClr val="bg1"/>
                </a:solidFill>
              </a:rPr>
              <a:t>End-to-End Workflow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2058988" y="3810000"/>
            <a:ext cx="4722812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\\eventsql\dvd27\Clip_Installer\DVD_ART\Artwork_Imagery\Photos_for_PPT\Photo_backgrounds\Miscellaneous\frustrated us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-228600"/>
            <a:ext cx="6934200" cy="73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381000" y="228600"/>
            <a:ext cx="3535363" cy="2514600"/>
            <a:chOff x="381000" y="1066800"/>
            <a:chExt cx="3535510" cy="2514600"/>
          </a:xfrm>
        </p:grpSpPr>
        <p:pic>
          <p:nvPicPr>
            <p:cNvPr id="44094" name="Picture 2" descr="\\eventsql\dvd27\Clip_Installer\DVD_ART\Artwork_Imagery\Shapes and Graphics\circular shapes\3d Disc shapes\Oval blue disc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1371600"/>
              <a:ext cx="353551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95" name="Picture 5" descr="\\eventsql\dvd27\Clip_Installer\DVD_ART\Artwork_Imagery\HARDWARE_IMAGERY\Illustration - Misc Hardware\Miscellaneous\Connecting systems icon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1066800"/>
              <a:ext cx="299085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7"/>
            <p:cNvSpPr/>
            <p:nvPr/>
          </p:nvSpPr>
          <p:spPr>
            <a:xfrm>
              <a:off x="762016" y="3200400"/>
              <a:ext cx="2819517" cy="228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dirty="0"/>
                <a:t>Corporate Infrastructure</a:t>
              </a:r>
              <a:endParaRPr lang="en-US" dirty="0"/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7315200" y="1597025"/>
            <a:ext cx="1828800" cy="1143000"/>
            <a:chOff x="7315200" y="152400"/>
            <a:chExt cx="1828800" cy="1143000"/>
          </a:xfrm>
        </p:grpSpPr>
        <p:pic>
          <p:nvPicPr>
            <p:cNvPr id="44090" name="Picture 5" descr="\\eventsql\dvd27\Clip_Installer\DVD_ART\Artwork_Imagery\Shapes and Graphics\circular shapes\3d Disc shapes\teal disc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15200" y="609600"/>
              <a:ext cx="1828800" cy="651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91" name="Picture 18" descr="\\eventsql\dvd27\Clip_Installer\DVD_ART\Artwork_Imagery\HARDWARE_IMAGERY\Illustration - Misc Hardware\XML Icons\storage array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118764" y="152400"/>
              <a:ext cx="644236" cy="835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92" name="Picture 18" descr="\\eventsql\dvd27\Clip_Installer\DVD_ART\Artwork_Imagery\HARDWARE_IMAGERY\Illustration - Misc Hardware\XML Icons\storage array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620000" y="228600"/>
              <a:ext cx="646176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ounded Rectangle 12"/>
            <p:cNvSpPr/>
            <p:nvPr/>
          </p:nvSpPr>
          <p:spPr>
            <a:xfrm>
              <a:off x="7543800" y="1066800"/>
              <a:ext cx="1447800" cy="228600"/>
            </a:xfrm>
            <a:prstGeom prst="roundRect">
              <a:avLst>
                <a:gd name="adj" fmla="val 36364"/>
              </a:avLst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600" dirty="0"/>
                <a:t>Storage</a:t>
              </a:r>
              <a:endParaRPr lang="en-US" sz="1600" dirty="0"/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4876800" y="593725"/>
            <a:ext cx="2590800" cy="1920875"/>
            <a:chOff x="4724400" y="1981200"/>
            <a:chExt cx="2590800" cy="1921267"/>
          </a:xfrm>
        </p:grpSpPr>
        <p:pic>
          <p:nvPicPr>
            <p:cNvPr id="44082" name="Picture 6" descr="\\eventsql\dvd27\Clip_Installer\DVD_ART\Artwork_Imagery\Shapes and Graphics\circular shapes\3d Disc shapes\Oval disc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24400" y="2829805"/>
              <a:ext cx="2590800" cy="996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4083" name="Group 33"/>
            <p:cNvGrpSpPr>
              <a:grpSpLocks/>
            </p:cNvGrpSpPr>
            <p:nvPr/>
          </p:nvGrpSpPr>
          <p:grpSpPr bwMode="auto">
            <a:xfrm>
              <a:off x="5334000" y="1981200"/>
              <a:ext cx="1219200" cy="1610605"/>
              <a:chOff x="3276600" y="3810000"/>
              <a:chExt cx="1219200" cy="1610605"/>
            </a:xfrm>
          </p:grpSpPr>
          <p:pic>
            <p:nvPicPr>
              <p:cNvPr id="44086" name="Picture 12" descr="\\eventsql\dvd27\Clip_Installer\DVD_ART\Artwork_Imagery\HARDWARE_IMAGERY\Illustration - Misc Hardware\XML Icons\Server - application.pn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522378" y="3810000"/>
                <a:ext cx="725771" cy="1305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87" name="Picture 12" descr="\\eventsql\dvd27\Clip_Installer\DVD_ART\Artwork_Imagery\HARDWARE_IMAGERY\Illustration - Misc Hardware\XML Icons\Server - application.pn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276600" y="3962400"/>
                <a:ext cx="725771" cy="1305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88" name="Picture 12" descr="\\eventsql\dvd27\Clip_Installer\DVD_ART\Artwork_Imagery\HARDWARE_IMAGERY\Illustration - Misc Hardware\XML Icons\Server - application.pn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770029" y="3962400"/>
                <a:ext cx="725771" cy="1305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89" name="Picture 12" descr="\\eventsql\dvd27\Clip_Installer\DVD_ART\Artwork_Imagery\HARDWARE_IMAGERY\Illustration - Misc Hardware\XML Icons\Server - application.pn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505200" y="4114800"/>
                <a:ext cx="725771" cy="1305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Rounded Rectangle 16"/>
            <p:cNvSpPr/>
            <p:nvPr/>
          </p:nvSpPr>
          <p:spPr>
            <a:xfrm>
              <a:off x="4724400" y="3597605"/>
              <a:ext cx="2438400" cy="304862"/>
            </a:xfrm>
            <a:prstGeom prst="roundRect">
              <a:avLst>
                <a:gd name="adj" fmla="val 36364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600" dirty="0"/>
                <a:t>Clusters/Super Computers</a:t>
              </a:r>
              <a:endParaRPr lang="en-US" sz="1600" dirty="0"/>
            </a:p>
          </p:txBody>
        </p:sp>
        <p:pic>
          <p:nvPicPr>
            <p:cNvPr id="44085" name="Picture 17" descr="\\eventsql\dvd27\Clip_Installer\DVD_ART\Artwork_Imagery\HARDWARE_IMAGERY\Illustration - Misc Hardware\XML Icons\super computer mainframe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096000" y="2438400"/>
              <a:ext cx="762921" cy="113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65"/>
          <p:cNvGrpSpPr>
            <a:grpSpLocks/>
          </p:cNvGrpSpPr>
          <p:nvPr/>
        </p:nvGrpSpPr>
        <p:grpSpPr bwMode="auto">
          <a:xfrm>
            <a:off x="7086600" y="523875"/>
            <a:ext cx="2057400" cy="1066800"/>
            <a:chOff x="4648200" y="4724400"/>
            <a:chExt cx="2057400" cy="1066800"/>
          </a:xfrm>
        </p:grpSpPr>
        <p:pic>
          <p:nvPicPr>
            <p:cNvPr id="44077" name="Picture 3" descr="\\eventsql\dvd27\Clip_Installer\DVD_ART\Artwork_Imagery\Shapes and Graphics\circular shapes\3d Disc shapes\red disc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866290" y="5005137"/>
              <a:ext cx="1687403" cy="73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8" name="Picture 23" descr="C:\Images\Illustration - Misc Hardware\XML Icons\hub switch ethernet 2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23186" y="4724400"/>
              <a:ext cx="919655" cy="72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9" name="Picture 21" descr="C:\Images\Illustration - Misc Hardware\XML Icons\Message Bus network connection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260428" y="5229726"/>
              <a:ext cx="1042823" cy="404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ounded Rectangle 26"/>
            <p:cNvSpPr/>
            <p:nvPr/>
          </p:nvSpPr>
          <p:spPr>
            <a:xfrm>
              <a:off x="4648200" y="5567363"/>
              <a:ext cx="2057400" cy="2238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600" dirty="0"/>
                <a:t>High Speed networking</a:t>
              </a:r>
              <a:endParaRPr lang="en-US" sz="1600" dirty="0"/>
            </a:p>
          </p:txBody>
        </p:sp>
        <p:pic>
          <p:nvPicPr>
            <p:cNvPr id="44081" name="Picture 22" descr="C:\Images\Illustration - Misc Hardware\XML Icons\hub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931979" y="4892842"/>
              <a:ext cx="943984" cy="673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77"/>
          <p:cNvGrpSpPr>
            <a:grpSpLocks/>
          </p:cNvGrpSpPr>
          <p:nvPr/>
        </p:nvGrpSpPr>
        <p:grpSpPr bwMode="auto">
          <a:xfrm>
            <a:off x="6400800" y="2438400"/>
            <a:ext cx="1339850" cy="1166813"/>
            <a:chOff x="7194332" y="3023523"/>
            <a:chExt cx="1340068" cy="1167477"/>
          </a:xfrm>
        </p:grpSpPr>
        <p:pic>
          <p:nvPicPr>
            <p:cNvPr id="44074" name="Picture 3" descr="\\eventsql\dvd27\Clip_Installer\DVD_ART\Artwork_Imagery\Shapes and Graphics\circular shapes\3d Disc shapes\red disc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194332" y="3505200"/>
              <a:ext cx="1340068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ounded Rectangle 34"/>
            <p:cNvSpPr/>
            <p:nvPr/>
          </p:nvSpPr>
          <p:spPr>
            <a:xfrm>
              <a:off x="7238789" y="3962270"/>
              <a:ext cx="1219398" cy="228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600" dirty="0"/>
                <a:t>Engineers</a:t>
              </a:r>
              <a:endParaRPr lang="en-US" sz="1600" dirty="0"/>
            </a:p>
          </p:txBody>
        </p:sp>
        <p:pic>
          <p:nvPicPr>
            <p:cNvPr id="44076" name="Picture 6" descr="\\eventsql\dvd27\Clip_Installer\DVD_ART\Artwork_Imagery\HARDWARE_IMAGERY\Illustration - Misc Hardware\XML Icons\user casual man.pn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 rot="-479246">
              <a:off x="7471096" y="3023523"/>
              <a:ext cx="651477" cy="893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6"/>
          <p:cNvGrpSpPr>
            <a:grpSpLocks/>
          </p:cNvGrpSpPr>
          <p:nvPr/>
        </p:nvGrpSpPr>
        <p:grpSpPr bwMode="auto">
          <a:xfrm>
            <a:off x="4876800" y="2667000"/>
            <a:ext cx="1676400" cy="1447800"/>
            <a:chOff x="4953000" y="3962400"/>
            <a:chExt cx="1676400" cy="1447800"/>
          </a:xfrm>
        </p:grpSpPr>
        <p:pic>
          <p:nvPicPr>
            <p:cNvPr id="44070" name="Picture 6" descr="\\eventsql\dvd27\Clip_Installer\DVD_ART\Artwork_Imagery\Shapes and Graphics\circular shapes\3d Disc shapes\Oval disc.pn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953000" y="4513384"/>
              <a:ext cx="1676400" cy="820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ounded Rectangle 38"/>
            <p:cNvSpPr/>
            <p:nvPr/>
          </p:nvSpPr>
          <p:spPr>
            <a:xfrm>
              <a:off x="5105400" y="5197475"/>
              <a:ext cx="1371600" cy="212725"/>
            </a:xfrm>
            <a:prstGeom prst="roundRect">
              <a:avLst>
                <a:gd name="adj" fmla="val 36364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600" dirty="0"/>
                <a:t>Scientists</a:t>
              </a:r>
              <a:endParaRPr lang="en-US" sz="1600" dirty="0"/>
            </a:p>
          </p:txBody>
        </p:sp>
        <p:pic>
          <p:nvPicPr>
            <p:cNvPr id="44072" name="Picture 3" descr="\\eventsql\dvd27\Clip_Installer\DVD_ART\Artwork_Imagery\HARDWARE_IMAGERY\Illustration - Misc Hardware\Windows Vista Illustration Icons\Generic User.pn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5241556" y="3962400"/>
              <a:ext cx="778244" cy="94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3" name="Picture 2" descr="\\eventsql\dvd27\Clip_Installer\DVD_ART\Artwork_Imagery\HARDWARE_IMAGERY\Illustration - Misc Hardware\Windows Vista Illustration Icons\Female User.png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5410200" y="4153495"/>
              <a:ext cx="1066800" cy="1104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Group 44"/>
          <p:cNvGrpSpPr>
            <a:grpSpLocks/>
          </p:cNvGrpSpPr>
          <p:nvPr/>
        </p:nvGrpSpPr>
        <p:grpSpPr bwMode="auto">
          <a:xfrm>
            <a:off x="3581400" y="3276600"/>
            <a:ext cx="1600200" cy="838200"/>
            <a:chOff x="3733800" y="2057400"/>
            <a:chExt cx="1600200" cy="838200"/>
          </a:xfrm>
        </p:grpSpPr>
        <p:sp>
          <p:nvSpPr>
            <p:cNvPr id="43" name="Left-Right Arrow 42"/>
            <p:cNvSpPr/>
            <p:nvPr/>
          </p:nvSpPr>
          <p:spPr>
            <a:xfrm>
              <a:off x="3733800" y="2057400"/>
              <a:ext cx="1600200" cy="838200"/>
            </a:xfrm>
            <a:prstGeom prst="left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/>
            </a:p>
          </p:txBody>
        </p:sp>
        <p:sp>
          <p:nvSpPr>
            <p:cNvPr id="44" name="&quot;No&quot; Symbol 43"/>
            <p:cNvSpPr/>
            <p:nvPr/>
          </p:nvSpPr>
          <p:spPr>
            <a:xfrm>
              <a:off x="4267200" y="2133600"/>
              <a:ext cx="609600" cy="609600"/>
            </a:xfrm>
            <a:prstGeom prst="noSmoking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91"/>
          <p:cNvGrpSpPr>
            <a:grpSpLocks/>
          </p:cNvGrpSpPr>
          <p:nvPr/>
        </p:nvGrpSpPr>
        <p:grpSpPr bwMode="auto">
          <a:xfrm>
            <a:off x="533400" y="2743200"/>
            <a:ext cx="3157538" cy="1828800"/>
            <a:chOff x="533400" y="2743201"/>
            <a:chExt cx="3157191" cy="1828799"/>
          </a:xfrm>
        </p:grpSpPr>
        <p:pic>
          <p:nvPicPr>
            <p:cNvPr id="44066" name="Picture 7" descr="\\eventsql\dvd27\Clip_Installer\DVD_ART\Artwork_Imagery\HARDWARE_IMAGERY\Illustration - Misc Hardware\Miscellaneous\disk people users green.png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533400" y="2743201"/>
              <a:ext cx="3157191" cy="1752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ounded Rectangle 46"/>
            <p:cNvSpPr/>
            <p:nvPr/>
          </p:nvSpPr>
          <p:spPr>
            <a:xfrm>
              <a:off x="761975" y="4343400"/>
              <a:ext cx="2819090" cy="2286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dirty="0"/>
                <a:t>Information workers</a:t>
              </a:r>
              <a:endParaRPr lang="en-US" dirty="0"/>
            </a:p>
          </p:txBody>
        </p:sp>
      </p:grpSp>
      <p:grpSp>
        <p:nvGrpSpPr>
          <p:cNvPr id="48" name="Group 96"/>
          <p:cNvGrpSpPr>
            <a:grpSpLocks/>
          </p:cNvGrpSpPr>
          <p:nvPr/>
        </p:nvGrpSpPr>
        <p:grpSpPr bwMode="auto">
          <a:xfrm>
            <a:off x="4343400" y="4886325"/>
            <a:ext cx="2590800" cy="1606550"/>
            <a:chOff x="4343400" y="4886325"/>
            <a:chExt cx="2590800" cy="1606942"/>
          </a:xfrm>
        </p:grpSpPr>
        <p:pic>
          <p:nvPicPr>
            <p:cNvPr id="44063" name="Picture 6" descr="\\eventsql\dvd27\Clip_Installer\DVD_ART\Artwork_Imagery\Shapes and Graphics\circular shapes\3d Disc shapes\Oval disc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343400" y="5420605"/>
              <a:ext cx="2590800" cy="996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Rounded Rectangle 49"/>
            <p:cNvSpPr/>
            <p:nvPr/>
          </p:nvSpPr>
          <p:spPr>
            <a:xfrm>
              <a:off x="4343400" y="6188393"/>
              <a:ext cx="2438400" cy="304874"/>
            </a:xfrm>
            <a:prstGeom prst="roundRect">
              <a:avLst>
                <a:gd name="adj" fmla="val 36364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600" dirty="0"/>
                <a:t>Compilers</a:t>
              </a:r>
              <a:endParaRPr lang="en-US" sz="1600" dirty="0"/>
            </a:p>
          </p:txBody>
        </p:sp>
        <p:pic>
          <p:nvPicPr>
            <p:cNvPr id="44065" name="Picture 50" descr="\\eventsql\dvd27\Clip_Installer\DVD_ART\Artwork_Imagery\Shapes and Graphics\software box illustration\box 1d.png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5029200" y="4886325"/>
              <a:ext cx="1053724" cy="120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Group 98"/>
          <p:cNvGrpSpPr>
            <a:grpSpLocks/>
          </p:cNvGrpSpPr>
          <p:nvPr/>
        </p:nvGrpSpPr>
        <p:grpSpPr bwMode="auto">
          <a:xfrm>
            <a:off x="7086600" y="5410200"/>
            <a:ext cx="1828800" cy="1371600"/>
            <a:chOff x="7086600" y="5410200"/>
            <a:chExt cx="1828800" cy="1371600"/>
          </a:xfrm>
        </p:grpSpPr>
        <p:grpSp>
          <p:nvGrpSpPr>
            <p:cNvPr id="44059" name="Group 95"/>
            <p:cNvGrpSpPr>
              <a:grpSpLocks/>
            </p:cNvGrpSpPr>
            <p:nvPr/>
          </p:nvGrpSpPr>
          <p:grpSpPr bwMode="auto">
            <a:xfrm>
              <a:off x="7086600" y="6019800"/>
              <a:ext cx="1828800" cy="762000"/>
              <a:chOff x="7162800" y="5943600"/>
              <a:chExt cx="1828800" cy="762000"/>
            </a:xfrm>
          </p:grpSpPr>
          <p:pic>
            <p:nvPicPr>
              <p:cNvPr id="44061" name="Picture 5" descr="\\eventsql\dvd27\Clip_Installer\DVD_ART\Artwork_Imagery\Shapes and Graphics\circular shapes\3d Disc shapes\teal disc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162800" y="5943600"/>
                <a:ext cx="1828800" cy="651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Rounded Rectangle 55"/>
              <p:cNvSpPr/>
              <p:nvPr/>
            </p:nvSpPr>
            <p:spPr>
              <a:xfrm>
                <a:off x="7391400" y="6400800"/>
                <a:ext cx="1447800" cy="304800"/>
              </a:xfrm>
              <a:prstGeom prst="roundRect">
                <a:avLst>
                  <a:gd name="adj" fmla="val 36364"/>
                </a:avLst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r>
                  <a:rPr lang="en-US" sz="1600" dirty="0"/>
                  <a:t>Debuggers</a:t>
                </a:r>
                <a:endParaRPr lang="en-US" sz="1600" dirty="0"/>
              </a:p>
            </p:txBody>
          </p:sp>
        </p:grpSp>
        <p:pic>
          <p:nvPicPr>
            <p:cNvPr id="44060" name="Picture 3" descr="\\eventsql\dvd27\Clip_Installer\DVD_ART\Artwork_Imagery\Shapes and Graphics\software box illustration\box 1a.png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7543800" y="5410200"/>
              <a:ext cx="857250" cy="984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" name="Group 99"/>
          <p:cNvGrpSpPr>
            <a:grpSpLocks/>
          </p:cNvGrpSpPr>
          <p:nvPr/>
        </p:nvGrpSpPr>
        <p:grpSpPr bwMode="auto">
          <a:xfrm>
            <a:off x="6019800" y="3810000"/>
            <a:ext cx="2209800" cy="1600200"/>
            <a:chOff x="6019800" y="3810000"/>
            <a:chExt cx="2209800" cy="1600200"/>
          </a:xfrm>
        </p:grpSpPr>
        <p:grpSp>
          <p:nvGrpSpPr>
            <p:cNvPr id="44055" name="Group 97"/>
            <p:cNvGrpSpPr>
              <a:grpSpLocks/>
            </p:cNvGrpSpPr>
            <p:nvPr/>
          </p:nvGrpSpPr>
          <p:grpSpPr bwMode="auto">
            <a:xfrm>
              <a:off x="6096000" y="3810000"/>
              <a:ext cx="1957388" cy="1535123"/>
              <a:chOff x="6096000" y="3810000"/>
              <a:chExt cx="1957388" cy="1535123"/>
            </a:xfrm>
          </p:grpSpPr>
          <p:pic>
            <p:nvPicPr>
              <p:cNvPr id="44057" name="Picture 3" descr="\\eventsql\dvd27\Clip_Installer\DVD_ART\Artwork_Imagery\Shapes and Graphics\circular shapes\3d Disc shapes\red disc.png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6096000" y="4343400"/>
                <a:ext cx="1957388" cy="1001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58" name="Picture 4" descr="\\eventsql\dvd27\Clip_Installer\DVD_ART\Artwork_Imagery\Shapes and Graphics\software box illustration\box 1c.png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6629400" y="3810000"/>
                <a:ext cx="933450" cy="1071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8" name="Rounded Rectangle 57"/>
            <p:cNvSpPr/>
            <p:nvPr/>
          </p:nvSpPr>
          <p:spPr>
            <a:xfrm>
              <a:off x="6019800" y="5105400"/>
              <a:ext cx="2209800" cy="304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600" dirty="0"/>
                <a:t>Specialized languages</a:t>
              </a:r>
              <a:endParaRPr lang="en-US" sz="1600" dirty="0"/>
            </a:p>
          </p:txBody>
        </p:sp>
      </p:grpSp>
      <p:grpSp>
        <p:nvGrpSpPr>
          <p:cNvPr id="62" name="Group 80"/>
          <p:cNvGrpSpPr>
            <a:grpSpLocks/>
          </p:cNvGrpSpPr>
          <p:nvPr/>
        </p:nvGrpSpPr>
        <p:grpSpPr bwMode="auto">
          <a:xfrm>
            <a:off x="457200" y="4724400"/>
            <a:ext cx="3352800" cy="2057400"/>
            <a:chOff x="457200" y="4648200"/>
            <a:chExt cx="3352800" cy="2057400"/>
          </a:xfrm>
        </p:grpSpPr>
        <p:sp>
          <p:nvSpPr>
            <p:cNvPr id="63" name="Rounded Rectangle 62"/>
            <p:cNvSpPr/>
            <p:nvPr/>
          </p:nvSpPr>
          <p:spPr>
            <a:xfrm>
              <a:off x="762000" y="6400800"/>
              <a:ext cx="2819400" cy="304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dirty="0"/>
                <a:t>Mainstream Technologies</a:t>
              </a:r>
              <a:endParaRPr lang="en-US" dirty="0"/>
            </a:p>
          </p:txBody>
        </p:sp>
        <p:pic>
          <p:nvPicPr>
            <p:cNvPr id="44053" name="Picture 1" descr="\\eventsql\dvd27\Clip_Installer\DVD_ART\Artwork_Imagery\Shapes and Graphics\circular shapes\3d Disc shapes\orange disc S.png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457200" y="4800600"/>
              <a:ext cx="3352800" cy="1858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4" name="Picture 6" descr="\\eventsql\dvd27\Clip_Installer\DVD_ART\Artwork_Imagery\Shapes and Graphics\software box illustration\software CD product package.png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1524000" y="4648200"/>
              <a:ext cx="1371600" cy="1259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78"/>
          <p:cNvGrpSpPr>
            <a:grpSpLocks/>
          </p:cNvGrpSpPr>
          <p:nvPr/>
        </p:nvGrpSpPr>
        <p:grpSpPr bwMode="auto">
          <a:xfrm>
            <a:off x="7543800" y="2895600"/>
            <a:ext cx="1600200" cy="1225550"/>
            <a:chOff x="7315200" y="4489214"/>
            <a:chExt cx="1600200" cy="1225786"/>
          </a:xfrm>
        </p:grpSpPr>
        <p:pic>
          <p:nvPicPr>
            <p:cNvPr id="44049" name="Picture 5" descr="\\eventsql\dvd27\Clip_Installer\DVD_ART\Artwork_Imagery\Shapes and Graphics\circular shapes\3d Disc shapes\teal disc.png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7467600" y="5088654"/>
              <a:ext cx="1295400" cy="461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ounded Rectangle 30"/>
            <p:cNvSpPr/>
            <p:nvPr/>
          </p:nvSpPr>
          <p:spPr>
            <a:xfrm>
              <a:off x="7315200" y="5410141"/>
              <a:ext cx="1600200" cy="304859"/>
            </a:xfrm>
            <a:prstGeom prst="roundRect">
              <a:avLst>
                <a:gd name="adj" fmla="val 36364"/>
              </a:avLst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600" dirty="0"/>
                <a:t>Financial Analysts</a:t>
              </a:r>
              <a:endParaRPr lang="en-US" sz="1600" dirty="0"/>
            </a:p>
          </p:txBody>
        </p:sp>
        <p:pic>
          <p:nvPicPr>
            <p:cNvPr id="44051" name="Picture 5" descr="\\eventsql\dvd27\Clip_Installer\DVD_ART\Artwork_Imagery\HARDWARE_IMAGERY\Illustration - Misc Hardware\XML Icons\user business man.png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 rot="-454550">
              <a:off x="7751388" y="4489214"/>
              <a:ext cx="663236" cy="881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048" name="Title 1"/>
          <p:cNvSpPr>
            <a:spLocks noGrp="1"/>
          </p:cNvSpPr>
          <p:nvPr>
            <p:ph type="title"/>
          </p:nvPr>
        </p:nvSpPr>
        <p:spPr>
          <a:xfrm>
            <a:off x="690563" y="0"/>
            <a:ext cx="5764212" cy="622300"/>
          </a:xfrm>
        </p:spPr>
        <p:txBody>
          <a:bodyPr/>
          <a:lstStyle/>
          <a:p>
            <a:pPr algn="l"/>
            <a:r>
              <a:rPr lang="en-US" sz="4000" smtClean="0">
                <a:solidFill>
                  <a:schemeClr val="bg1"/>
                </a:solidFill>
              </a:rPr>
              <a:t>Today’s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2875 0.0666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3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31666 -0.043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2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4.07407E-6 L -0.34583 -0.0004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23334 -0.0074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33333 -0.088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4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5417 0.0833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4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headline quote style 5 re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4388" y="1003300"/>
            <a:ext cx="45720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4905375" y="1562100"/>
            <a:ext cx="4011613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2000" b="1" i="1">
                <a:solidFill>
                  <a:schemeClr val="tx1"/>
                </a:solidFill>
              </a:rPr>
              <a:t>“Make high-end computing easier and more productive to use.  Emphasis should be placed on time to solution, the major metric of value to high-end computing users… A common software environment for scientific computation encompassing desktop to high-end systems will enhance productivity gains by promoting ease of use and manageability of systems.”</a:t>
            </a:r>
            <a:r>
              <a:rPr lang="en-US" sz="2000" b="1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endParaRPr lang="en-US" sz="2000" b="1">
              <a:solidFill>
                <a:schemeClr val="tx1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endParaRPr lang="en-US" sz="1400" b="1">
              <a:solidFill>
                <a:schemeClr val="tx1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200" b="1">
                <a:solidFill>
                  <a:schemeClr val="tx1"/>
                </a:solidFill>
              </a:rPr>
              <a:t>High-End Computing Revitalization Task Force, 2004 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200" b="1">
                <a:solidFill>
                  <a:schemeClr val="tx1"/>
                </a:solidFill>
              </a:rPr>
              <a:t>(Office of Science and Technology Policy,</a:t>
            </a:r>
            <a:br>
              <a:rPr lang="en-US" sz="1200" b="1">
                <a:solidFill>
                  <a:schemeClr val="tx1"/>
                </a:solidFill>
              </a:rPr>
            </a:br>
            <a:r>
              <a:rPr lang="en-US" sz="1200" b="1">
                <a:solidFill>
                  <a:schemeClr val="tx1"/>
                </a:solidFill>
              </a:rPr>
              <a:t> Executive Office of the President))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713" y="1266825"/>
            <a:ext cx="4595812" cy="5265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000" b="1" u="sng" dirty="0">
                <a:solidFill>
                  <a:schemeClr val="tx1"/>
                </a:solidFill>
              </a:rPr>
              <a:t>High integration pain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Lack of seamless integration between workstations, clusters, data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Lack of user workflow integration across applications and departments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000" b="1" u="sng" dirty="0">
                <a:solidFill>
                  <a:schemeClr val="tx1"/>
                </a:solidFill>
              </a:rPr>
              <a:t>Isolated technology islands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High manual touch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Lack of end-to-end IT process integration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Cannot leverage existing investments in broad IT skills and infrastructure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000" b="1" u="sng" dirty="0">
                <a:solidFill>
                  <a:schemeClr val="tx1"/>
                </a:solidFill>
              </a:rPr>
              <a:t>Application availability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Limited eco-system of parallel applications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Lack of developer-friendly tools, difficult to program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5600" y="87313"/>
            <a:ext cx="6332538" cy="53975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400" dirty="0"/>
              <a:t>The Challenge: High </a:t>
            </a:r>
            <a:r>
              <a:rPr lang="en-US" sz="2400" u="sng" dirty="0"/>
              <a:t>Productivity</a:t>
            </a:r>
            <a:r>
              <a:rPr lang="en-US" sz="2400" dirty="0"/>
              <a:t> Computing</a:t>
            </a:r>
            <a:endParaRPr lang="en-U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3" y="711200"/>
            <a:ext cx="6434666" cy="189653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Issues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dirty="0"/>
              <a:t> HPC and IT data centers merging: isolated cluster management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dirty="0"/>
              <a:t> Developers can’t easily program for parallelism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dirty="0"/>
              <a:t> Users don’t have broad access to the increase in processing cores and data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86936" y="2731911"/>
            <a:ext cx="6434666" cy="196426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Microsoft help?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dirty="0"/>
              <a:t> Well positioned to mainstream integration of application parallelism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dirty="0"/>
              <a:t> Have already begun to enable parallelism broadly to the developer community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dirty="0"/>
              <a:t> Can expand the value of HPC by integrating productivity and management tools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393250" y="4809067"/>
            <a:ext cx="6434666" cy="196427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Investments in HPC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dirty="0"/>
              <a:t>Comprehensive software portfolio: Client, Server, Management, Development, and Collaboration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dirty="0"/>
              <a:t>Dedicated teams focused on Cluster Computing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dirty="0"/>
              <a:t>Unified Parallel development through the Parallel Computing Initiative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dirty="0"/>
              <a:t>Partnerships with the Technical Computing Institutes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096000" y="2111021"/>
            <a:ext cx="936978" cy="1083734"/>
          </a:xfrm>
          <a:prstGeom prst="downArrow">
            <a:avLst/>
          </a:prstGeom>
          <a:solidFill>
            <a:schemeClr val="bg1">
              <a:alpha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066845" y="4176888"/>
            <a:ext cx="936978" cy="1083734"/>
          </a:xfrm>
          <a:prstGeom prst="downArrow">
            <a:avLst/>
          </a:prstGeom>
          <a:solidFill>
            <a:schemeClr val="bg1">
              <a:alpha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24592" name="Title 1"/>
          <p:cNvSpPr>
            <a:spLocks noGrp="1"/>
          </p:cNvSpPr>
          <p:nvPr>
            <p:ph type="title"/>
          </p:nvPr>
        </p:nvSpPr>
        <p:spPr>
          <a:xfrm>
            <a:off x="590550" y="0"/>
            <a:ext cx="6019800" cy="765175"/>
          </a:xfrm>
        </p:spPr>
        <p:txBody>
          <a:bodyPr/>
          <a:lstStyle/>
          <a:p>
            <a:pPr algn="l"/>
            <a:r>
              <a:rPr lang="en-US" sz="4000" smtClean="0">
                <a:solidFill>
                  <a:schemeClr val="bg1"/>
                </a:solidFill>
              </a:rPr>
              <a:t>Why Microsoft in HPC?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\\eventsql\dvd27\Clip_Installer\DVD_ART\Artwork_Imagery\Shapes and Graphics\circular shapes\3d Disc shapes\Oval blue dis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33400"/>
            <a:ext cx="35353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5" descr="\\eventsql\dvd27\Clip_Installer\DVD_ART\Artwork_Imagery\HARDWARE_IMAGERY\Illustration - Misc Hardware\Miscellaneous\Connecting systems ic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28600"/>
            <a:ext cx="2990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048000" y="2362200"/>
            <a:ext cx="2819400" cy="228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/>
              <a:t>Combined Infrastructure</a:t>
            </a:r>
            <a:endParaRPr lang="en-US" dirty="0"/>
          </a:p>
        </p:txBody>
      </p:sp>
      <p:pic>
        <p:nvPicPr>
          <p:cNvPr id="25604" name="Picture 7" descr="\\eventsql\dvd27\Clip_Installer\DVD_ART\Artwork_Imagery\HARDWARE_IMAGERY\Illustration - Misc Hardware\Miscellaneous\disk people users gree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2743200"/>
            <a:ext cx="31575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895600" y="4267200"/>
            <a:ext cx="3124200" cy="457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/>
              <a:t>Integrated Desktop and HPC Environment</a:t>
            </a:r>
            <a:endParaRPr lang="en-US" dirty="0"/>
          </a:p>
        </p:txBody>
      </p:sp>
      <p:pic>
        <p:nvPicPr>
          <p:cNvPr id="25606" name="Picture 1" descr="\\eventsql\dvd27\Clip_Installer\DVD_ART\Artwork_Imagery\Shapes and Graphics\circular shapes\3d Disc shapes\orange disc 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4922838"/>
            <a:ext cx="33528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\\eventsql\dvd27\Clip_Installer\DVD_ART\Artwork_Imagery\Shapes and Graphics\software box illustration\software CD product packag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4760913"/>
            <a:ext cx="137160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3048000" y="6324600"/>
            <a:ext cx="2819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/>
              <a:t>Unified Development Environment</a:t>
            </a:r>
            <a:endParaRPr lang="en-US" dirty="0"/>
          </a:p>
        </p:txBody>
      </p:sp>
      <p:sp>
        <p:nvSpPr>
          <p:cNvPr id="25609" name="Title 1"/>
          <p:cNvSpPr>
            <a:spLocks noGrp="1"/>
          </p:cNvSpPr>
          <p:nvPr>
            <p:ph type="title"/>
          </p:nvPr>
        </p:nvSpPr>
        <p:spPr>
          <a:xfrm>
            <a:off x="646113" y="0"/>
            <a:ext cx="6848475" cy="627063"/>
          </a:xfrm>
        </p:spPr>
        <p:txBody>
          <a:bodyPr/>
          <a:lstStyle/>
          <a:p>
            <a:pPr algn="l"/>
            <a:r>
              <a:rPr lang="en-US" sz="4000" smtClean="0">
                <a:solidFill>
                  <a:schemeClr val="bg1"/>
                </a:solidFill>
              </a:rPr>
              <a:t>High Productivity Computing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019800" y="1981200"/>
            <a:ext cx="2819400" cy="4724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4200" y="1981200"/>
            <a:ext cx="2819400" cy="4724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1981200"/>
            <a:ext cx="2819400" cy="4724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62000" y="2209800"/>
            <a:ext cx="1828800" cy="1828800"/>
          </a:xfrm>
          <a:prstGeom prst="ellipse">
            <a:avLst/>
          </a:prstGeom>
          <a:blipFill rotWithShape="0">
            <a:blip r:embed="rId3" cstate="screen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3581400" y="2209800"/>
            <a:ext cx="1828800" cy="1828800"/>
          </a:xfrm>
          <a:prstGeom prst="ellipse">
            <a:avLst/>
          </a:prstGeom>
          <a:blipFill rotWithShape="0">
            <a:blip r:embed="rId4" cstate="screen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1990639"/>
              <a:satOff val="11305"/>
              <a:lumOff val="89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al 4"/>
          <p:cNvSpPr/>
          <p:nvPr/>
        </p:nvSpPr>
        <p:spPr>
          <a:xfrm>
            <a:off x="6477000" y="2209800"/>
            <a:ext cx="1828800" cy="1828800"/>
          </a:xfrm>
          <a:prstGeom prst="ellipse">
            <a:avLst/>
          </a:prstGeom>
          <a:blipFill rotWithShape="0">
            <a:blip r:embed="rId5" cstate="screen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3981279"/>
              <a:satOff val="22610"/>
              <a:lumOff val="17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/>
          <p:cNvSpPr txBox="1"/>
          <p:nvPr/>
        </p:nvSpPr>
        <p:spPr>
          <a:xfrm>
            <a:off x="228600" y="4038600"/>
            <a:ext cx="2819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Administrator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4038600"/>
            <a:ext cx="2819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Developer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4038600"/>
            <a:ext cx="28956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- User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40" name="Content Placeholder 2"/>
          <p:cNvSpPr txBox="1">
            <a:spLocks/>
          </p:cNvSpPr>
          <p:nvPr/>
        </p:nvSpPr>
        <p:spPr bwMode="auto">
          <a:xfrm>
            <a:off x="228600" y="4343400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Integrated Turnkey HPC Cluster Solution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Simplified Setup and Deployment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Built-In Diagnostics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Efficient Cluster Utilization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Integrates with IT Infrastructure and Policies</a:t>
            </a:r>
          </a:p>
        </p:txBody>
      </p:sp>
      <p:sp>
        <p:nvSpPr>
          <p:cNvPr id="26641" name="Content Placeholder 2"/>
          <p:cNvSpPr txBox="1">
            <a:spLocks/>
          </p:cNvSpPr>
          <p:nvPr/>
        </p:nvSpPr>
        <p:spPr bwMode="auto">
          <a:xfrm>
            <a:off x="3124200" y="4343400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Integrated Tools for Parallel Programming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Highly Productive Parallel Programming Frameworks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Service-Oriented HPC Applications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Support for Key HPC Development Standards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Unix Application Migration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6642" name="Content Placeholder 2"/>
          <p:cNvSpPr txBox="1">
            <a:spLocks/>
          </p:cNvSpPr>
          <p:nvPr/>
        </p:nvSpPr>
        <p:spPr bwMode="auto">
          <a:xfrm>
            <a:off x="5943600" y="4343400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Seamless Integration with Workstation Applications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Integration with Existing Collaboration and Workflow Solutions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Secure Job Execution and Data Access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990600"/>
            <a:ext cx="8382000" cy="9144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/>
              <a:t>Windows HPC allows you to accomplish more, in less time, with reduced effort by leveraging users existing skills and integrating with the tools they are already using. </a:t>
            </a:r>
            <a:endParaRPr lang="en-US" i="1" dirty="0"/>
          </a:p>
        </p:txBody>
      </p:sp>
      <p:sp>
        <p:nvSpPr>
          <p:cNvPr id="19" name="Left-Right Arrow 18"/>
          <p:cNvSpPr/>
          <p:nvPr/>
        </p:nvSpPr>
        <p:spPr>
          <a:xfrm>
            <a:off x="228600" y="6260691"/>
            <a:ext cx="8610600" cy="457200"/>
          </a:xfrm>
          <a:prstGeom prst="leftRightArrow">
            <a:avLst/>
          </a:prstGeom>
          <a:solidFill>
            <a:srgbClr val="FFC000"/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26649" name="Title 1"/>
          <p:cNvSpPr>
            <a:spLocks noGrp="1"/>
          </p:cNvSpPr>
          <p:nvPr>
            <p:ph type="title"/>
          </p:nvPr>
        </p:nvSpPr>
        <p:spPr>
          <a:xfrm>
            <a:off x="654050" y="0"/>
            <a:ext cx="5980113" cy="646113"/>
          </a:xfrm>
        </p:spPr>
        <p:txBody>
          <a:bodyPr/>
          <a:lstStyle/>
          <a:p>
            <a:pPr algn="l"/>
            <a:r>
              <a:rPr lang="en-US" sz="2800" smtClean="0">
                <a:solidFill>
                  <a:schemeClr val="bg1"/>
                </a:solidFill>
              </a:rPr>
              <a:t>Microsoft’s Productivity Vision for HPC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2731</TotalTime>
  <Words>1982</Words>
  <Application>Microsoft PowerPoint</Application>
  <PresentationFormat>On-screen Show (4:3)</PresentationFormat>
  <Paragraphs>487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SimSun</vt:lpstr>
      <vt:lpstr>Office Theme</vt:lpstr>
      <vt:lpstr>Office Theme</vt:lpstr>
      <vt:lpstr>Office Theme</vt:lpstr>
      <vt:lpstr>Visio</vt:lpstr>
      <vt:lpstr>High Productivity Computing  Technology</vt:lpstr>
      <vt:lpstr>Agenda</vt:lpstr>
      <vt:lpstr>Business Drivers for HPC</vt:lpstr>
      <vt:lpstr>End-to-End Workflow</vt:lpstr>
      <vt:lpstr>Today’s Environment</vt:lpstr>
      <vt:lpstr>Slide 6</vt:lpstr>
      <vt:lpstr>Why Microsoft in HPC?</vt:lpstr>
      <vt:lpstr>High Productivity Computing</vt:lpstr>
      <vt:lpstr>Microsoft’s Productivity Vision for HPC</vt:lpstr>
      <vt:lpstr>Integrated HPC of the Future</vt:lpstr>
      <vt:lpstr>Windows HPC Server 2008</vt:lpstr>
      <vt:lpstr>What’s New in the HPC Pack 2008</vt:lpstr>
      <vt:lpstr>Slide 13</vt:lpstr>
      <vt:lpstr>Windows HPC Server 2008</vt:lpstr>
      <vt:lpstr>Improved Efficiency for the Systems Admin</vt:lpstr>
      <vt:lpstr>System Center Operations Manager for HPC</vt:lpstr>
      <vt:lpstr>Head Node High Availability</vt:lpstr>
      <vt:lpstr>NetworkDirect</vt:lpstr>
      <vt:lpstr>Job Scheduling</vt:lpstr>
      <vt:lpstr>Scenario: Broaden Application Support</vt:lpstr>
      <vt:lpstr>Service-Oriented Jobs</vt:lpstr>
      <vt:lpstr>Interoperability &amp; Open Grid Forum</vt:lpstr>
      <vt:lpstr>Parallel Programming</vt:lpstr>
      <vt:lpstr>Version Comparison</vt:lpstr>
      <vt:lpstr>HPC Storage Solutions</vt:lpstr>
      <vt:lpstr>High Speed Networking Technologies</vt:lpstr>
      <vt:lpstr>Slide 27</vt:lpstr>
      <vt:lpstr>Resources</vt:lpstr>
      <vt:lpstr>Slide 29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HPC Server 2008 and Productivity Overview</dc:title>
  <dc:subject>Event Name here</dc:subject>
  <dc:creator>Presenter's name here</dc:creator>
  <dc:description>Template design: _x000d_
Formatter:_x000d_
Event Date:_x000d_
Event Location:_x000d_
Speech Length:_x000d_
Audience:_x000d_
Key Topics:</dc:description>
  <cp:lastModifiedBy>Earl Joseph II</cp:lastModifiedBy>
  <cp:revision>268</cp:revision>
  <dcterms:created xsi:type="dcterms:W3CDTF">2003-11-20T05:09:40Z</dcterms:created>
  <dcterms:modified xsi:type="dcterms:W3CDTF">2008-09-09T21:15:54Z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tate">
    <vt:lpwstr>In Client Review</vt:lpwstr>
  </property>
  <property fmtid="{D5CDD505-2E9C-101B-9397-08002B2CF9AE}" pid="3" name="Assigned To0">
    <vt:lpwstr/>
  </property>
  <property fmtid="{D5CDD505-2E9C-101B-9397-08002B2CF9AE}" pid="4" name="Status">
    <vt:lpwstr/>
  </property>
  <property fmtid="{D5CDD505-2E9C-101B-9397-08002B2CF9AE}" pid="5" name="ContentTypeId">
    <vt:lpwstr>0x0101006D2C11BF0582614A83E92FC3AEA67939</vt:lpwstr>
  </property>
</Properties>
</file>